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42.xml" ContentType="application/vnd.openxmlformats-officedocument.theme+xml"/>
  <Override PartName="/ppt/slideLayouts/slideLayout321.xml" ContentType="application/vnd.openxmlformats-officedocument.presentationml.slideLayout+xml"/>
  <Override PartName="/ppt/theme/theme43.xml" ContentType="application/vnd.openxmlformats-officedocument.theme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3747" r:id="rId42"/>
    <p:sldMasterId id="2147484074" r:id="rId43"/>
    <p:sldMasterId id="2147484081" r:id="rId44"/>
  </p:sldMasterIdLst>
  <p:notesMasterIdLst>
    <p:notesMasterId r:id="rId76"/>
  </p:notesMasterIdLst>
  <p:handoutMasterIdLst>
    <p:handoutMasterId r:id="rId77"/>
  </p:handoutMasterIdLst>
  <p:sldIdLst>
    <p:sldId id="415" r:id="rId45"/>
    <p:sldId id="445" r:id="rId46"/>
    <p:sldId id="441" r:id="rId47"/>
    <p:sldId id="448" r:id="rId48"/>
    <p:sldId id="446" r:id="rId49"/>
    <p:sldId id="447" r:id="rId50"/>
    <p:sldId id="467" r:id="rId51"/>
    <p:sldId id="416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8" r:id="rId60"/>
    <p:sldId id="459" r:id="rId61"/>
    <p:sldId id="460" r:id="rId62"/>
    <p:sldId id="456" r:id="rId63"/>
    <p:sldId id="461" r:id="rId64"/>
    <p:sldId id="457" r:id="rId65"/>
    <p:sldId id="463" r:id="rId66"/>
    <p:sldId id="442" r:id="rId67"/>
    <p:sldId id="444" r:id="rId68"/>
    <p:sldId id="443" r:id="rId69"/>
    <p:sldId id="464" r:id="rId70"/>
    <p:sldId id="465" r:id="rId71"/>
    <p:sldId id="468" r:id="rId72"/>
    <p:sldId id="466" r:id="rId73"/>
    <p:sldId id="471" r:id="rId74"/>
    <p:sldId id="470" r:id="rId7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>
      <p:ext uri="{19B8F6BF-5375-455C-9EA6-DF929625EA0E}">
        <p15:presenceInfo xmlns:p15="http://schemas.microsoft.com/office/powerpoint/2012/main" userId="S-1-5-21-3876571917-2764203739-1476313084-6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30" autoAdjust="0"/>
    <p:restoredTop sz="94668" autoAdjust="0"/>
  </p:normalViewPr>
  <p:slideViewPr>
    <p:cSldViewPr>
      <p:cViewPr varScale="1">
        <p:scale>
          <a:sx n="124" d="100"/>
          <a:sy n="124" d="100"/>
        </p:scale>
        <p:origin x="8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63" Type="http://schemas.openxmlformats.org/officeDocument/2006/relationships/slide" Target="slides/slide19.xml"/><Relationship Id="rId68" Type="http://schemas.openxmlformats.org/officeDocument/2006/relationships/slide" Target="slides/slide24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74" Type="http://schemas.openxmlformats.org/officeDocument/2006/relationships/slide" Target="slides/slide30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7.xml"/><Relationship Id="rId8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slide" Target="slides/slide20.xml"/><Relationship Id="rId69" Type="http://schemas.openxmlformats.org/officeDocument/2006/relationships/slide" Target="slides/slide25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72" Type="http://schemas.openxmlformats.org/officeDocument/2006/relationships/slide" Target="slides/slide2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70" Type="http://schemas.openxmlformats.org/officeDocument/2006/relationships/slide" Target="slides/slide26.xml"/><Relationship Id="rId75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slide" Target="slides/slide21.xml"/><Relationship Id="rId73" Type="http://schemas.openxmlformats.org/officeDocument/2006/relationships/slide" Target="slides/slide29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6.xml"/><Relationship Id="rId55" Type="http://schemas.openxmlformats.org/officeDocument/2006/relationships/slide" Target="slides/slide11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66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23.01.2018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23.01.2018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4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4.xml"/><Relationship Id="rId4" Type="http://schemas.openxmlformats.org/officeDocument/2006/relationships/image" Target="../media/image4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6712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6356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102718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1116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47392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9535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7555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84554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1862383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162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83800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6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310.xml"/><Relationship Id="rId6" Type="http://schemas.openxmlformats.org/officeDocument/2006/relationships/slideLayout" Target="../slideLayouts/slideLayout315.xml"/><Relationship Id="rId11" Type="http://schemas.openxmlformats.org/officeDocument/2006/relationships/slideLayout" Target="../slideLayouts/slideLayout320.xml"/><Relationship Id="rId5" Type="http://schemas.openxmlformats.org/officeDocument/2006/relationships/slideLayout" Target="../slideLayouts/slideLayout314.xml"/><Relationship Id="rId10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313.xml"/><Relationship Id="rId9" Type="http://schemas.openxmlformats.org/officeDocument/2006/relationships/slideLayout" Target="../slideLayouts/slideLayout318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21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3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8684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0.xml"/><Relationship Id="rId4" Type="http://schemas.openxmlformats.org/officeDocument/2006/relationships/image" Target="../media/image5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1.xml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2.xml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3.xml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4.xml"/><Relationship Id="rId4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6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7.xml"/><Relationship Id="rId4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8.x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KONKURS%202018%20dokumentacja/Wniosek%20o%20wyb&#243;r/4b_Za&#322;.%20nr%202%20do%20wniosku%20o%20wyb&#243;r%20operacji.xlsx" TargetMode="External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19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.xml"/><Relationship Id="rId4" Type="http://schemas.openxmlformats.org/officeDocument/2006/relationships/image" Target="../media/image5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0.xm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4.xml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5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6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7.xml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29.xml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0.xml"/><Relationship Id="rId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31.xml"/><Relationship Id="rId4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5.xml"/><Relationship Id="rId5" Type="http://schemas.openxmlformats.org/officeDocument/2006/relationships/image" Target="../media/image55.png"/><Relationship Id="rId4" Type="http://schemas.openxmlformats.org/officeDocument/2006/relationships/image" Target="../media/image5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6.xml"/><Relationship Id="rId4" Type="http://schemas.openxmlformats.org/officeDocument/2006/relationships/image" Target="../media/image5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7.xml"/><Relationship Id="rId4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8.xml"/><Relationship Id="rId4" Type="http://schemas.openxmlformats.org/officeDocument/2006/relationships/image" Target="../media/image5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9.xml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404664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0" algn="ctr">
              <a:spcAft>
                <a:spcPts val="1200"/>
              </a:spcAft>
              <a:defRPr/>
            </a:pPr>
            <a:r>
              <a:rPr lang="pl-PL" sz="3200" b="1" dirty="0" smtClean="0">
                <a:solidFill>
                  <a:srgbClr val="FFFFFF"/>
                </a:solidFill>
              </a:rPr>
              <a:t>UWAGI OGÓLNE DO WYPEŁNIANIA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pl-PL" sz="3200" b="1" dirty="0" smtClean="0">
                <a:solidFill>
                  <a:srgbClr val="FFFFFF"/>
                </a:solidFill>
              </a:rPr>
              <a:t> FORMULARZA WNIOSKU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pl-PL" sz="3200" b="1" dirty="0" smtClean="0">
                <a:solidFill>
                  <a:srgbClr val="FFFFFF"/>
                </a:solidFill>
              </a:rPr>
              <a:t>O </a:t>
            </a:r>
            <a:r>
              <a:rPr lang="pl-PL" sz="3200" b="1" dirty="0">
                <a:solidFill>
                  <a:srgbClr val="FFFFFF"/>
                </a:solidFill>
              </a:rPr>
              <a:t>WYBÓR OPERACJI W </a:t>
            </a:r>
            <a:r>
              <a:rPr lang="pl-PL" sz="3200" b="1" dirty="0" smtClean="0">
                <a:solidFill>
                  <a:srgbClr val="FFFFFF"/>
                </a:solidFill>
              </a:rPr>
              <a:t>2018 </a:t>
            </a:r>
            <a:r>
              <a:rPr lang="pl-PL" sz="3200" b="1" dirty="0">
                <a:solidFill>
                  <a:srgbClr val="FFFFFF"/>
                </a:solidFill>
              </a:rPr>
              <a:t>R.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 descr="C:\Users\malgorzata.bilska\Pictures\Desktop\Przechwytyw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5456"/>
            <a:ext cx="9144000" cy="12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998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176422"/>
            <a:ext cx="84119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FORMA REALIZACJI OPERACJI: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To sposób, w jaki operacja zostanie przeprowadzona, dzięki czemu najefektywniej zostaną zrealizowane założenia </a:t>
            </a:r>
            <a:r>
              <a:rPr lang="pl-PL" sz="1600" dirty="0">
                <a:solidFill>
                  <a:srgbClr val="000000"/>
                </a:solidFill>
              </a:rPr>
              <a:t>dotyczące </a:t>
            </a:r>
            <a:r>
              <a:rPr lang="pl-PL" sz="1600" dirty="0" smtClean="0">
                <a:solidFill>
                  <a:srgbClr val="000000"/>
                </a:solidFill>
              </a:rPr>
              <a:t>operacji i osiągnięte wyznaczone cele i wskaźniki.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Przy wybieraniu operacji do realizacji należy zastanowić się </a:t>
            </a:r>
            <a:r>
              <a:rPr lang="pl-PL" sz="1600" b="1" dirty="0" smtClean="0">
                <a:solidFill>
                  <a:srgbClr val="000000"/>
                </a:solidFill>
              </a:rPr>
              <a:t>jaki sposób będzie najlepszy dla </a:t>
            </a:r>
            <a:r>
              <a:rPr lang="pl-PL" sz="1600" b="1" dirty="0">
                <a:solidFill>
                  <a:srgbClr val="000000"/>
                </a:solidFill>
              </a:rPr>
              <a:t>osiągnięcia założonych celów</a:t>
            </a:r>
            <a:r>
              <a:rPr lang="pl-PL" sz="1600" dirty="0">
                <a:solidFill>
                  <a:srgbClr val="000000"/>
                </a:solidFill>
              </a:rPr>
              <a:t>. </a:t>
            </a:r>
            <a:r>
              <a:rPr lang="pl-PL" sz="1600" dirty="0" smtClean="0">
                <a:solidFill>
                  <a:srgbClr val="000000"/>
                </a:solidFill>
              </a:rPr>
              <a:t>Tu jedynie podajemy w jaki sposób będziemy realizować operację, wszystkie </a:t>
            </a:r>
            <a:r>
              <a:rPr lang="pl-PL" sz="1600" dirty="0">
                <a:solidFill>
                  <a:srgbClr val="000000"/>
                </a:solidFill>
              </a:rPr>
              <a:t>wskazane w tym polu formy realizacji operacji należy opisać </a:t>
            </a:r>
            <a:r>
              <a:rPr lang="pl-PL" sz="1600" b="1" dirty="0">
                <a:solidFill>
                  <a:srgbClr val="000000"/>
                </a:solidFill>
              </a:rPr>
              <a:t>szczegółowo poprzez wypełnienie </a:t>
            </a:r>
            <a:r>
              <a:rPr lang="pl-PL" sz="1600" b="1" dirty="0" smtClean="0">
                <a:solidFill>
                  <a:srgbClr val="000000"/>
                </a:solidFill>
              </a:rPr>
              <a:t>załącznika </a:t>
            </a:r>
            <a:r>
              <a:rPr lang="pl-PL" sz="1600" b="1" dirty="0">
                <a:solidFill>
                  <a:srgbClr val="000000"/>
                </a:solidFill>
              </a:rPr>
              <a:t>nr </a:t>
            </a:r>
            <a:r>
              <a:rPr lang="pl-PL" sz="1600" b="1" dirty="0" smtClean="0">
                <a:solidFill>
                  <a:srgbClr val="000000"/>
                </a:solidFill>
              </a:rPr>
              <a:t>3</a:t>
            </a:r>
            <a:r>
              <a:rPr lang="pl-PL" sz="1600" dirty="0" smtClean="0">
                <a:solidFill>
                  <a:srgbClr val="000000"/>
                </a:solidFill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*</a:t>
            </a:r>
            <a:r>
              <a:rPr lang="pl-PL" sz="1200" b="1" dirty="0" smtClean="0">
                <a:solidFill>
                  <a:srgbClr val="000000"/>
                </a:solidFill>
              </a:rPr>
              <a:t>Nie </a:t>
            </a:r>
            <a:r>
              <a:rPr lang="pl-PL" sz="1200" b="1" dirty="0">
                <a:solidFill>
                  <a:srgbClr val="000000"/>
                </a:solidFill>
              </a:rPr>
              <a:t>należy </a:t>
            </a:r>
            <a:r>
              <a:rPr lang="pl-PL" sz="1200" dirty="0">
                <a:solidFill>
                  <a:srgbClr val="000000"/>
                </a:solidFill>
              </a:rPr>
              <a:t>zaznaczać form, które będą w całości realizowane w ramach </a:t>
            </a:r>
            <a:r>
              <a:rPr lang="pl-PL" sz="1200" b="1" dirty="0">
                <a:solidFill>
                  <a:srgbClr val="000000"/>
                </a:solidFill>
              </a:rPr>
              <a:t>wkładu własnego</a:t>
            </a:r>
            <a:r>
              <a:rPr lang="pl-PL" sz="1600" dirty="0" smtClean="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5535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332656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764704"/>
            <a:ext cx="841199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UZASADNIENIE WYBORU FORMY REALIZACJI OPERACJI: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Trzeba zastanowić się </a:t>
            </a:r>
            <a:r>
              <a:rPr lang="pl-PL" sz="1400" b="1" dirty="0" smtClean="0">
                <a:solidFill>
                  <a:srgbClr val="000000"/>
                </a:solidFill>
              </a:rPr>
              <a:t>dlaczego zdecydowaliśmy się na tę akurat formę</a:t>
            </a:r>
            <a:r>
              <a:rPr lang="pl-PL" sz="1400" dirty="0" smtClean="0">
                <a:solidFill>
                  <a:srgbClr val="000000"/>
                </a:solidFill>
              </a:rPr>
              <a:t> realizacji operacji.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Dlaczego </a:t>
            </a:r>
            <a:r>
              <a:rPr lang="pl-PL" sz="1400" b="1" dirty="0" smtClean="0">
                <a:solidFill>
                  <a:srgbClr val="000000"/>
                </a:solidFill>
              </a:rPr>
              <a:t>na przykład </a:t>
            </a:r>
            <a:r>
              <a:rPr lang="pl-PL" sz="1400" dirty="0" smtClean="0">
                <a:solidFill>
                  <a:srgbClr val="000000"/>
                </a:solidFill>
              </a:rPr>
              <a:t>dla </a:t>
            </a:r>
            <a:r>
              <a:rPr lang="pl-PL" sz="1400" i="1" dirty="0">
                <a:solidFill>
                  <a:srgbClr val="000000"/>
                </a:solidFill>
              </a:rPr>
              <a:t>z</a:t>
            </a:r>
            <a:r>
              <a:rPr lang="pl-PL" sz="1400" i="1" dirty="0" smtClean="0">
                <a:solidFill>
                  <a:srgbClr val="000000"/>
                </a:solidFill>
              </a:rPr>
              <a:t>większenia </a:t>
            </a:r>
            <a:r>
              <a:rPr lang="pl-PL" sz="1400" i="1" dirty="0">
                <a:solidFill>
                  <a:srgbClr val="000000"/>
                </a:solidFill>
              </a:rPr>
              <a:t>udziału zainteresowanych stron we wdrażaniu inicjatyw na rzecz rozwoju obszarów </a:t>
            </a:r>
            <a:r>
              <a:rPr lang="pl-PL" sz="1400" i="1" dirty="0" smtClean="0">
                <a:solidFill>
                  <a:srgbClr val="000000"/>
                </a:solidFill>
              </a:rPr>
              <a:t>wiejskich </a:t>
            </a:r>
            <a:r>
              <a:rPr lang="pl-PL" sz="1400" dirty="0" smtClean="0">
                <a:solidFill>
                  <a:srgbClr val="000000"/>
                </a:solidFill>
              </a:rPr>
              <a:t>(cel KSOW </a:t>
            </a:r>
            <a:r>
              <a:rPr lang="pl-PL" sz="1400" dirty="0">
                <a:solidFill>
                  <a:srgbClr val="000000"/>
                </a:solidFill>
              </a:rPr>
              <a:t>1) i dla </a:t>
            </a:r>
            <a:r>
              <a:rPr lang="pl-PL" sz="1400" i="1" dirty="0" smtClean="0">
                <a:solidFill>
                  <a:srgbClr val="000000"/>
                </a:solidFill>
              </a:rPr>
              <a:t>realizacji </a:t>
            </a:r>
            <a:r>
              <a:rPr lang="pl-PL" sz="1400" i="1" dirty="0">
                <a:solidFill>
                  <a:srgbClr val="000000"/>
                </a:solidFill>
              </a:rPr>
              <a:t>przez rolników wspólnych </a:t>
            </a:r>
            <a:r>
              <a:rPr lang="pl-PL" sz="1400" i="1" dirty="0" smtClean="0">
                <a:solidFill>
                  <a:srgbClr val="000000"/>
                </a:solidFill>
              </a:rPr>
              <a:t>inwestycji</a:t>
            </a:r>
            <a:r>
              <a:rPr lang="pl-PL" sz="1400" dirty="0" smtClean="0">
                <a:solidFill>
                  <a:srgbClr val="000000"/>
                </a:solidFill>
              </a:rPr>
              <a:t> (działanie KSOW nr 9) </a:t>
            </a:r>
            <a:r>
              <a:rPr lang="pl-PL" sz="1400" dirty="0">
                <a:solidFill>
                  <a:srgbClr val="000000"/>
                </a:solidFill>
              </a:rPr>
              <a:t>w obszarze </a:t>
            </a:r>
            <a:r>
              <a:rPr lang="pl-PL" sz="1400" i="1" dirty="0" smtClean="0">
                <a:solidFill>
                  <a:srgbClr val="000000"/>
                </a:solidFill>
              </a:rPr>
              <a:t>wspierania </a:t>
            </a:r>
            <a:r>
              <a:rPr lang="pl-PL" sz="1400" i="1" dirty="0">
                <a:solidFill>
                  <a:srgbClr val="000000"/>
                </a:solidFill>
              </a:rPr>
              <a:t>rozwoju przedsiębiorczości na obszarach wiejskich przez podnoszenie poziomu wiedzy i umiejętności </a:t>
            </a:r>
            <a:r>
              <a:rPr lang="pl-PL" sz="1400" dirty="0" smtClean="0">
                <a:solidFill>
                  <a:srgbClr val="000000"/>
                </a:solidFill>
              </a:rPr>
              <a:t>(temat 8) najlepszy ze wszystkich dostępnych form jest wyjazd studyjny?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Trzeba w tym polu formularza wniosku wskazać, że ta właśnie forma jest odpowiednia dla naszej operacji. Należy tu </a:t>
            </a:r>
            <a:r>
              <a:rPr lang="pl-PL" sz="1400" b="1" dirty="0" smtClean="0">
                <a:solidFill>
                  <a:srgbClr val="000000"/>
                </a:solidFill>
              </a:rPr>
              <a:t>uzasadnić</a:t>
            </a:r>
            <a:r>
              <a:rPr lang="pl-PL" sz="1400" b="1" dirty="0">
                <a:solidFill>
                  <a:srgbClr val="000000"/>
                </a:solidFill>
              </a:rPr>
              <a:t>, że wybrana forma </a:t>
            </a:r>
            <a:r>
              <a:rPr lang="pl-PL" sz="1400" dirty="0">
                <a:solidFill>
                  <a:srgbClr val="000000"/>
                </a:solidFill>
              </a:rPr>
              <a:t>(każda wskazana w poprzednim </a:t>
            </a:r>
            <a:r>
              <a:rPr lang="pl-PL" sz="1400" dirty="0" smtClean="0">
                <a:solidFill>
                  <a:srgbClr val="000000"/>
                </a:solidFill>
              </a:rPr>
              <a:t>punkcie) </a:t>
            </a:r>
            <a:r>
              <a:rPr lang="pl-PL" sz="1400" dirty="0">
                <a:solidFill>
                  <a:srgbClr val="000000"/>
                </a:solidFill>
              </a:rPr>
              <a:t>jest adekwatna do: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000000"/>
                </a:solidFill>
              </a:rPr>
              <a:t>założonych </a:t>
            </a:r>
            <a:r>
              <a:rPr lang="pl-PL" sz="1400" b="1" dirty="0">
                <a:solidFill>
                  <a:srgbClr val="000000"/>
                </a:solidFill>
              </a:rPr>
              <a:t>celów</a:t>
            </a:r>
            <a:r>
              <a:rPr lang="pl-PL" sz="1400" dirty="0">
                <a:solidFill>
                  <a:srgbClr val="000000"/>
                </a:solidFill>
              </a:rPr>
              <a:t> </a:t>
            </a:r>
            <a:r>
              <a:rPr lang="pl-PL" sz="1400" dirty="0" smtClean="0">
                <a:solidFill>
                  <a:srgbClr val="000000"/>
                </a:solidFill>
              </a:rPr>
              <a:t>operacji (celów wnioskodawcy); </a:t>
            </a:r>
            <a:endParaRPr lang="pl-PL" sz="1400" dirty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solidFill>
                  <a:srgbClr val="000000"/>
                </a:solidFill>
              </a:rPr>
              <a:t>zakresu</a:t>
            </a:r>
            <a:r>
              <a:rPr lang="pl-PL" sz="1400" dirty="0">
                <a:solidFill>
                  <a:srgbClr val="000000"/>
                </a:solidFill>
              </a:rPr>
              <a:t> operacji </a:t>
            </a:r>
            <a:r>
              <a:rPr lang="pl-PL" sz="1400" dirty="0" smtClean="0">
                <a:solidFill>
                  <a:srgbClr val="000000"/>
                </a:solidFill>
              </a:rPr>
              <a:t>(wybranych tematów</a:t>
            </a:r>
            <a:r>
              <a:rPr lang="pl-PL" sz="1400" dirty="0">
                <a:solidFill>
                  <a:srgbClr val="000000"/>
                </a:solidFill>
              </a:rPr>
              <a:t>);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000000"/>
                </a:solidFill>
              </a:rPr>
              <a:t>przewidywanych </a:t>
            </a:r>
            <a:r>
              <a:rPr lang="pl-PL" sz="1400" b="1" dirty="0">
                <a:solidFill>
                  <a:srgbClr val="000000"/>
                </a:solidFill>
              </a:rPr>
              <a:t>efektów</a:t>
            </a:r>
            <a:r>
              <a:rPr lang="pl-PL" sz="1400" dirty="0">
                <a:solidFill>
                  <a:srgbClr val="000000"/>
                </a:solidFill>
              </a:rPr>
              <a:t> realizacji operacji.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Należy </a:t>
            </a:r>
            <a:r>
              <a:rPr lang="pl-PL" sz="1400" dirty="0">
                <a:solidFill>
                  <a:srgbClr val="000000"/>
                </a:solidFill>
              </a:rPr>
              <a:t>także wskazać, że </a:t>
            </a:r>
            <a:r>
              <a:rPr lang="pl-PL" sz="1400" b="1" dirty="0">
                <a:solidFill>
                  <a:srgbClr val="000000"/>
                </a:solidFill>
              </a:rPr>
              <a:t>wybrane formy są niezbędne do </a:t>
            </a:r>
            <a:r>
              <a:rPr lang="pl-PL" sz="1400" b="1" dirty="0" smtClean="0">
                <a:solidFill>
                  <a:srgbClr val="000000"/>
                </a:solidFill>
              </a:rPr>
              <a:t>osiągnięcia celów </a:t>
            </a:r>
            <a:r>
              <a:rPr lang="pl-PL" sz="1400" b="1" dirty="0">
                <a:solidFill>
                  <a:srgbClr val="000000"/>
                </a:solidFill>
              </a:rPr>
              <a:t>operacji </a:t>
            </a:r>
            <a:r>
              <a:rPr lang="pl-PL" sz="1400" dirty="0" smtClean="0">
                <a:solidFill>
                  <a:srgbClr val="000000"/>
                </a:solidFill>
              </a:rPr>
              <a:t>wskazanych </a:t>
            </a:r>
            <a:r>
              <a:rPr lang="pl-PL" sz="1400" dirty="0">
                <a:solidFill>
                  <a:srgbClr val="000000"/>
                </a:solidFill>
              </a:rPr>
              <a:t>w pkt. 5.2 i 5.3 </a:t>
            </a:r>
            <a:r>
              <a:rPr lang="pl-PL" sz="1400" dirty="0" smtClean="0">
                <a:solidFill>
                  <a:srgbClr val="000000"/>
                </a:solidFill>
              </a:rPr>
              <a:t>oraz </a:t>
            </a:r>
            <a:r>
              <a:rPr lang="pl-PL" sz="1400" b="1" dirty="0">
                <a:solidFill>
                  <a:srgbClr val="000000"/>
                </a:solidFill>
              </a:rPr>
              <a:t>uzasadnić dlaczego są niezbędne</a:t>
            </a:r>
            <a:r>
              <a:rPr lang="pl-PL" sz="1400" dirty="0">
                <a:solidFill>
                  <a:srgbClr val="000000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968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106160"/>
            <a:ext cx="84119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PRZEWIDYWANE EFEKTY ORAZ WPŁYW NA ROZWÓJ OBSZARÓW WIEJSKICH: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Jakie efekty osiągniemy, dzięki temu, że zrealizujemy planowaną operację?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26918"/>
              </p:ext>
            </p:extLst>
          </p:nvPr>
        </p:nvGraphicFramePr>
        <p:xfrm>
          <a:off x="1110931" y="1944896"/>
          <a:ext cx="6875219" cy="35003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75219">
                  <a:extLst>
                    <a:ext uri="{9D8B030D-6E8A-4147-A177-3AD203B41FA5}">
                      <a16:colId xmlns:a16="http://schemas.microsoft.com/office/drawing/2014/main" val="1282138423"/>
                    </a:ext>
                  </a:extLst>
                </a:gridCol>
              </a:tblGrid>
              <a:tr h="77069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SzPts val="1100"/>
                        <a:buFont typeface="+mj-lt"/>
                        <a:buNone/>
                      </a:pPr>
                      <a:r>
                        <a:rPr lang="pl-PL" sz="1100" b="1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Przewidywane </a:t>
                      </a:r>
                      <a:r>
                        <a:rPr lang="pl-PL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efekty realizacji operacji oraz przewidywany wpływ jej realizacji na rozwój obszarów wiejskich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264362"/>
                  </a:ext>
                </a:extLst>
              </a:tr>
              <a:tr h="49042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Efekty operacji </a:t>
                      </a:r>
                      <a:r>
                        <a:rPr lang="pl-PL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natychmiastowe i wymierne/policzalne </a:t>
                      </a: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 najmniej 1 efekt)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00" i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621637"/>
                  </a:ext>
                </a:extLst>
              </a:tr>
              <a:tr h="51379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Efekty operacji </a:t>
                      </a:r>
                      <a:r>
                        <a:rPr lang="pl-PL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długookresowe,</a:t>
                      </a: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tj. takie, które zostaną osiągnięte w dłuższym okresie niż bezpośrednio po zakończeniu realizacji operacji (co najmniej 1 efekt</a:t>
                      </a:r>
                      <a:r>
                        <a:rPr lang="pl-PL" sz="11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685800" lvl="1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endParaRPr lang="pl-PL" sz="900" i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463738"/>
                  </a:ext>
                </a:extLst>
              </a:tr>
              <a:tr h="635542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Uzasadnienie zgodności wskazanych w pkt 9.1 i 9.2 efektów realizacji operacji z każdym z wybranych w pkt. 2 </a:t>
                      </a:r>
                      <a:r>
                        <a:rPr lang="pl-PL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celów </a:t>
                      </a:r>
                      <a:r>
                        <a:rPr lang="pl-PL" sz="1100" b="1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KSOW </a:t>
                      </a: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84398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Uzasadnienie zgodności wskazanych w pkt 9.1 i 9.2 efektów realizacji operacji z wybranym w pkt. 3 </a:t>
                      </a:r>
                      <a:r>
                        <a:rPr lang="pl-PL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działaniem KSOW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14614"/>
                  </a:ext>
                </a:extLst>
              </a:tr>
              <a:tr h="513798"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 przewidywanego </a:t>
                      </a:r>
                      <a:r>
                        <a:rPr lang="pl-PL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wpływu realizowanej operacji na rozwój obszarów wiejskich</a:t>
                      </a:r>
                      <a:endParaRPr lang="pl-PL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118673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4205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78907" y="1023570"/>
            <a:ext cx="841199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DOŚWIADCZENIE PARTNERA KSOW: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Należy wskazać co najmniej jedną operację dotychczas zrealizowaną, porównywalną z opisaną we wniosku, </a:t>
            </a:r>
            <a:r>
              <a:rPr lang="pl-PL" sz="1400" dirty="0" smtClean="0">
                <a:solidFill>
                  <a:srgbClr val="000000"/>
                </a:solidFill>
              </a:rPr>
              <a:t>podając: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nazwę,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400" dirty="0">
                <a:solidFill>
                  <a:srgbClr val="000000"/>
                </a:solidFill>
              </a:rPr>
              <a:t>m</a:t>
            </a:r>
            <a:r>
              <a:rPr lang="pl-PL" sz="1400" dirty="0" smtClean="0">
                <a:solidFill>
                  <a:srgbClr val="000000"/>
                </a:solidFill>
              </a:rPr>
              <a:t>iejsce realizacji operacji,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terminu </a:t>
            </a:r>
            <a:r>
              <a:rPr lang="pl-PL" sz="1400" dirty="0">
                <a:solidFill>
                  <a:srgbClr val="000000"/>
                </a:solidFill>
              </a:rPr>
              <a:t>realizacji operacji,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zakres </a:t>
            </a:r>
            <a:r>
              <a:rPr lang="pl-PL" sz="1400" dirty="0">
                <a:solidFill>
                  <a:srgbClr val="000000"/>
                </a:solidFill>
              </a:rPr>
              <a:t>zrealizowanej operacji,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wartość </a:t>
            </a:r>
            <a:r>
              <a:rPr lang="pl-PL" sz="1400" dirty="0">
                <a:solidFill>
                  <a:srgbClr val="000000"/>
                </a:solidFill>
              </a:rPr>
              <a:t>zrealizowanej operacji,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grupa </a:t>
            </a:r>
            <a:r>
              <a:rPr lang="pl-PL" sz="1400" dirty="0">
                <a:solidFill>
                  <a:srgbClr val="000000"/>
                </a:solidFill>
              </a:rPr>
              <a:t>docelowa zrealizowanej operacji,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lphaLcParenR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formy </a:t>
            </a:r>
            <a:r>
              <a:rPr lang="pl-PL" sz="1400" dirty="0">
                <a:solidFill>
                  <a:srgbClr val="000000"/>
                </a:solidFill>
              </a:rPr>
              <a:t>zrealizowanej </a:t>
            </a:r>
            <a:r>
              <a:rPr lang="pl-PL" sz="1400" dirty="0" smtClean="0">
                <a:solidFill>
                  <a:srgbClr val="000000"/>
                </a:solidFill>
              </a:rPr>
              <a:t>operacji.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4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Za doświadczenie można otrzymać dwa punkty podczas oceny wniosku: zrealizowana </a:t>
            </a:r>
            <a:r>
              <a:rPr lang="pl-PL" sz="1400" dirty="0">
                <a:solidFill>
                  <a:srgbClr val="000000"/>
                </a:solidFill>
              </a:rPr>
              <a:t>operacja </a:t>
            </a:r>
            <a:r>
              <a:rPr lang="pl-PL" sz="1400" dirty="0" smtClean="0">
                <a:solidFill>
                  <a:srgbClr val="000000"/>
                </a:solidFill>
              </a:rPr>
              <a:t>musi być </a:t>
            </a:r>
            <a:r>
              <a:rPr lang="pl-PL" sz="1400" dirty="0">
                <a:solidFill>
                  <a:srgbClr val="000000"/>
                </a:solidFill>
              </a:rPr>
              <a:t>porównywalna z operacją objętą wnioskiem pod względem co najmniej </a:t>
            </a:r>
            <a:r>
              <a:rPr lang="pl-PL" sz="1400" b="1" dirty="0">
                <a:solidFill>
                  <a:srgbClr val="000000"/>
                </a:solidFill>
              </a:rPr>
              <a:t>jednego z czterech </a:t>
            </a:r>
            <a:r>
              <a:rPr lang="pl-PL" sz="1400" dirty="0" smtClean="0">
                <a:solidFill>
                  <a:srgbClr val="000000"/>
                </a:solidFill>
              </a:rPr>
              <a:t>elementów: </a:t>
            </a:r>
            <a:r>
              <a:rPr lang="pl-PL" sz="1400" b="1" dirty="0" smtClean="0">
                <a:solidFill>
                  <a:srgbClr val="000000"/>
                </a:solidFill>
              </a:rPr>
              <a:t>zakresu</a:t>
            </a:r>
            <a:r>
              <a:rPr lang="pl-PL" sz="1400" b="1" dirty="0">
                <a:solidFill>
                  <a:srgbClr val="000000"/>
                </a:solidFill>
              </a:rPr>
              <a:t>, </a:t>
            </a:r>
            <a:r>
              <a:rPr lang="pl-PL" sz="1400" b="1" dirty="0" smtClean="0">
                <a:solidFill>
                  <a:srgbClr val="000000"/>
                </a:solidFill>
              </a:rPr>
              <a:t>wartości</a:t>
            </a:r>
            <a:r>
              <a:rPr lang="pl-PL" sz="1400" b="1" dirty="0">
                <a:solidFill>
                  <a:srgbClr val="000000"/>
                </a:solidFill>
              </a:rPr>
              <a:t>, </a:t>
            </a:r>
            <a:r>
              <a:rPr lang="pl-PL" sz="1400" b="1" dirty="0" smtClean="0">
                <a:solidFill>
                  <a:srgbClr val="000000"/>
                </a:solidFill>
              </a:rPr>
              <a:t>grupy </a:t>
            </a:r>
            <a:r>
              <a:rPr lang="pl-PL" sz="1400" b="1" dirty="0">
                <a:solidFill>
                  <a:srgbClr val="000000"/>
                </a:solidFill>
              </a:rPr>
              <a:t>docelowej </a:t>
            </a:r>
            <a:r>
              <a:rPr lang="pl-PL" sz="1400" b="1" dirty="0" smtClean="0">
                <a:solidFill>
                  <a:srgbClr val="000000"/>
                </a:solidFill>
              </a:rPr>
              <a:t>lub formy </a:t>
            </a:r>
            <a:r>
              <a:rPr lang="pl-PL" sz="1400" b="1" dirty="0">
                <a:solidFill>
                  <a:srgbClr val="000000"/>
                </a:solidFill>
              </a:rPr>
              <a:t>realizacji operacji</a:t>
            </a:r>
            <a:r>
              <a:rPr lang="pl-PL" sz="1400" dirty="0">
                <a:solidFill>
                  <a:srgbClr val="000000"/>
                </a:solidFill>
              </a:rPr>
              <a:t>.</a:t>
            </a:r>
            <a:endParaRPr lang="pl-PL" sz="1400" dirty="0" smtClean="0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999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78907" y="1114866"/>
            <a:ext cx="841199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INFORMACJA O </a:t>
            </a:r>
            <a:r>
              <a:rPr lang="pl-PL" sz="1400" dirty="0">
                <a:solidFill>
                  <a:srgbClr val="000000"/>
                </a:solidFill>
              </a:rPr>
              <a:t>DODATKOWYCH PARTNERACH </a:t>
            </a:r>
            <a:r>
              <a:rPr lang="pl-PL" sz="1400" dirty="0" smtClean="0">
                <a:solidFill>
                  <a:srgbClr val="000000"/>
                </a:solidFill>
              </a:rPr>
              <a:t>KSOW: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Należy wskazać, czy operacja będzie realizowana samodzielnie przez wnioskodawcę czy przy udziale dodatkowych partnerów </a:t>
            </a:r>
            <a:r>
              <a:rPr lang="pl-PL" sz="1400" dirty="0" smtClean="0">
                <a:solidFill>
                  <a:srgbClr val="000000"/>
                </a:solidFill>
              </a:rPr>
              <a:t>KSOW, a jeżeli tak, </a:t>
            </a:r>
            <a:r>
              <a:rPr lang="pl-PL" sz="1400" dirty="0">
                <a:solidFill>
                  <a:srgbClr val="000000"/>
                </a:solidFill>
              </a:rPr>
              <a:t>należy wypełnić </a:t>
            </a:r>
            <a:r>
              <a:rPr lang="pl-PL" sz="1400" dirty="0" smtClean="0">
                <a:solidFill>
                  <a:srgbClr val="000000"/>
                </a:solidFill>
              </a:rPr>
              <a:t>pozostałe pola tej części formularza wniosku. 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4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ZAŁĄCZNIKI DO </a:t>
            </a:r>
            <a:r>
              <a:rPr lang="pl-PL" sz="1400" dirty="0" smtClean="0">
                <a:solidFill>
                  <a:srgbClr val="000000"/>
                </a:solidFill>
              </a:rPr>
              <a:t>WNIOSKU:</a:t>
            </a:r>
            <a:endParaRPr lang="pl-PL" sz="14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Należy </a:t>
            </a:r>
            <a:r>
              <a:rPr lang="pl-PL" sz="1400" dirty="0">
                <a:solidFill>
                  <a:srgbClr val="000000"/>
                </a:solidFill>
              </a:rPr>
              <a:t>wpisać dokładną liczbę poszczególnych załączników składanych wraz z wnioskiem. W przypadku gdy któryś z załączników nie jest składany, należy pozostawić pole puste albo wstawić „n/d</a:t>
            </a:r>
            <a:r>
              <a:rPr lang="pl-PL" sz="1400" dirty="0" smtClean="0">
                <a:solidFill>
                  <a:srgbClr val="000000"/>
                </a:solidFill>
              </a:rPr>
              <a:t>”.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4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OŚWIADCZENIA</a:t>
            </a:r>
            <a:r>
              <a:rPr lang="pl-PL" sz="1400" dirty="0">
                <a:solidFill>
                  <a:srgbClr val="000000"/>
                </a:solidFill>
              </a:rPr>
              <a:t>, </a:t>
            </a:r>
            <a:r>
              <a:rPr lang="pl-PL" sz="1400" dirty="0" smtClean="0">
                <a:solidFill>
                  <a:srgbClr val="000000"/>
                </a:solidFill>
              </a:rPr>
              <a:t>ZOBOWIĄZANIA: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Partner KSOW albo osoba/osoby uprawnione do jego reprezentowania zapoznają się z treścią oświadczeń i zobowiązań oraz wyrażają zgodę, składając czytelny podpis i datę wypełnienia wniosku o wybór operacji. Wniosek </a:t>
            </a:r>
            <a:r>
              <a:rPr lang="pl-PL" sz="1400" dirty="0" smtClean="0">
                <a:solidFill>
                  <a:srgbClr val="000000"/>
                </a:solidFill>
              </a:rPr>
              <a:t>podpisuje </a:t>
            </a:r>
            <a:r>
              <a:rPr lang="pl-PL" sz="1400" dirty="0">
                <a:solidFill>
                  <a:srgbClr val="000000"/>
                </a:solidFill>
              </a:rPr>
              <a:t>partner KSOW wymieniony w części I pkt 1 albo osoba/osoby uprawnione do jego reprezentowania, wymienione w części II pkt 2. </a:t>
            </a:r>
            <a:endParaRPr lang="pl-PL" sz="1400" dirty="0" smtClean="0">
              <a:solidFill>
                <a:srgbClr val="000000"/>
              </a:solidFill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81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528" y="116632"/>
            <a:ext cx="8473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Załącznik nr 1 </a:t>
            </a:r>
            <a:endParaRPr lang="pl-PL" altLang="pl-PL" sz="3200" dirty="0" smtClean="0">
              <a:solidFill>
                <a:srgbClr val="000000"/>
              </a:solidFill>
            </a:endParaRPr>
          </a:p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„</a:t>
            </a:r>
            <a:r>
              <a:rPr lang="pl-PL" altLang="pl-PL" sz="3200" dirty="0">
                <a:solidFill>
                  <a:srgbClr val="000000"/>
                </a:solidFill>
              </a:rPr>
              <a:t>Zestawienie </a:t>
            </a:r>
            <a:r>
              <a:rPr lang="pl-PL" altLang="pl-PL" sz="3200" dirty="0" smtClean="0">
                <a:solidFill>
                  <a:srgbClr val="000000"/>
                </a:solidFill>
              </a:rPr>
              <a:t>rzeczowo-finansowe</a:t>
            </a:r>
            <a:r>
              <a:rPr lang="pl-PL" altLang="pl-PL" sz="3200" dirty="0">
                <a:solidFill>
                  <a:srgbClr val="000000"/>
                </a:solidFill>
              </a:rPr>
              <a:t>”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1193850"/>
            <a:ext cx="8974954" cy="562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156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367765"/>
            <a:ext cx="841199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W </a:t>
            </a:r>
            <a:r>
              <a:rPr lang="pl-PL" sz="1400" b="1" dirty="0">
                <a:solidFill>
                  <a:srgbClr val="000000"/>
                </a:solidFill>
              </a:rPr>
              <a:t>kolumnie 10 – </a:t>
            </a:r>
            <a:r>
              <a:rPr lang="pl-PL" sz="1400" i="1" dirty="0">
                <a:solidFill>
                  <a:srgbClr val="000000"/>
                </a:solidFill>
              </a:rPr>
              <a:t>Uzasadnienie zgodności kosztu z zakresem operacji </a:t>
            </a:r>
            <a:r>
              <a:rPr lang="pl-PL" sz="1400" dirty="0">
                <a:solidFill>
                  <a:srgbClr val="000000"/>
                </a:solidFill>
              </a:rPr>
              <a:t>– należy uzasadnić każdy koszt ujęty w zestawieniu </a:t>
            </a:r>
            <a:r>
              <a:rPr lang="pl-PL" sz="1400" dirty="0" smtClean="0">
                <a:solidFill>
                  <a:srgbClr val="000000"/>
                </a:solidFill>
              </a:rPr>
              <a:t>rzeczowo-finansowym </a:t>
            </a:r>
            <a:r>
              <a:rPr lang="pl-PL" sz="1400" dirty="0">
                <a:solidFill>
                  <a:srgbClr val="000000"/>
                </a:solidFill>
              </a:rPr>
              <a:t>pod względem </a:t>
            </a:r>
            <a:r>
              <a:rPr lang="pl-PL" sz="1400" b="1" dirty="0">
                <a:solidFill>
                  <a:srgbClr val="000000"/>
                </a:solidFill>
              </a:rPr>
              <a:t>zgodności z zakresem </a:t>
            </a:r>
            <a:r>
              <a:rPr lang="pl-PL" sz="1400" dirty="0">
                <a:solidFill>
                  <a:srgbClr val="000000"/>
                </a:solidFill>
              </a:rPr>
              <a:t>operacji rozumianym jako </a:t>
            </a:r>
            <a:r>
              <a:rPr lang="pl-PL" sz="1400" b="1" dirty="0">
                <a:solidFill>
                  <a:srgbClr val="000000"/>
                </a:solidFill>
              </a:rPr>
              <a:t>zakres tematyczny </a:t>
            </a:r>
            <a:r>
              <a:rPr lang="pl-PL" sz="1400" dirty="0">
                <a:solidFill>
                  <a:srgbClr val="000000"/>
                </a:solidFill>
              </a:rPr>
              <a:t>wynikający z wybranych </a:t>
            </a:r>
            <a:r>
              <a:rPr lang="pl-PL" sz="1400" dirty="0" smtClean="0">
                <a:solidFill>
                  <a:srgbClr val="000000"/>
                </a:solidFill>
              </a:rPr>
              <a:t>tematów </a:t>
            </a:r>
            <a:r>
              <a:rPr lang="pl-PL" sz="1400" dirty="0">
                <a:solidFill>
                  <a:srgbClr val="000000"/>
                </a:solidFill>
              </a:rPr>
              <a:t>operacji.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W </a:t>
            </a:r>
            <a:r>
              <a:rPr lang="pl-PL" sz="1400" b="1" dirty="0">
                <a:solidFill>
                  <a:srgbClr val="000000"/>
                </a:solidFill>
              </a:rPr>
              <a:t>kolumnie 11 – </a:t>
            </a:r>
            <a:r>
              <a:rPr lang="pl-PL" sz="1400" i="1" dirty="0">
                <a:solidFill>
                  <a:srgbClr val="000000"/>
                </a:solidFill>
              </a:rPr>
              <a:t>Uzasadnienie niezbędności kosztu do osiągnięcia celu operacji </a:t>
            </a:r>
            <a:r>
              <a:rPr lang="pl-PL" sz="1400" dirty="0">
                <a:solidFill>
                  <a:srgbClr val="000000"/>
                </a:solidFill>
              </a:rPr>
              <a:t>– należy uzasadnić każdy koszt ujęty w zestawieniu </a:t>
            </a:r>
            <a:r>
              <a:rPr lang="pl-PL" sz="1400" dirty="0" smtClean="0">
                <a:solidFill>
                  <a:srgbClr val="000000"/>
                </a:solidFill>
              </a:rPr>
              <a:t>rzeczowo-finansowym </a:t>
            </a:r>
            <a:r>
              <a:rPr lang="pl-PL" sz="1400" dirty="0">
                <a:solidFill>
                  <a:srgbClr val="000000"/>
                </a:solidFill>
              </a:rPr>
              <a:t>pod względem jego </a:t>
            </a:r>
            <a:r>
              <a:rPr lang="pl-PL" sz="1400" b="1" dirty="0">
                <a:solidFill>
                  <a:srgbClr val="000000"/>
                </a:solidFill>
              </a:rPr>
              <a:t>niezbędności do osiągnięcia celów </a:t>
            </a:r>
            <a:r>
              <a:rPr lang="pl-PL" sz="1400" dirty="0">
                <a:solidFill>
                  <a:srgbClr val="000000"/>
                </a:solidFill>
              </a:rPr>
              <a:t>operacji opisanych w części III pkt 5.2 i 5.3 wniosku. Należy wykazać, że dany koszt musi zostać poniesiony, aby </a:t>
            </a:r>
            <a:r>
              <a:rPr lang="pl-PL" sz="1400" b="1" dirty="0">
                <a:solidFill>
                  <a:srgbClr val="000000"/>
                </a:solidFill>
              </a:rPr>
              <a:t>cel operacji </a:t>
            </a:r>
            <a:r>
              <a:rPr lang="pl-PL" sz="1400" dirty="0">
                <a:solidFill>
                  <a:srgbClr val="000000"/>
                </a:solidFill>
              </a:rPr>
              <a:t>został osiągnięty.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W </a:t>
            </a:r>
            <a:r>
              <a:rPr lang="pl-PL" sz="1400" b="1" dirty="0">
                <a:solidFill>
                  <a:srgbClr val="000000"/>
                </a:solidFill>
              </a:rPr>
              <a:t>kolumnie 12 – </a:t>
            </a:r>
            <a:r>
              <a:rPr lang="pl-PL" sz="1400" i="1" dirty="0">
                <a:solidFill>
                  <a:srgbClr val="000000"/>
                </a:solidFill>
              </a:rPr>
              <a:t>Uzasadnienie racjonalności kosztu </a:t>
            </a:r>
            <a:r>
              <a:rPr lang="pl-PL" sz="1400" dirty="0">
                <a:solidFill>
                  <a:srgbClr val="000000"/>
                </a:solidFill>
              </a:rPr>
              <a:t>– należy wykazać, że dany </a:t>
            </a:r>
            <a:r>
              <a:rPr lang="pl-PL" sz="1400" b="1" dirty="0">
                <a:solidFill>
                  <a:srgbClr val="000000"/>
                </a:solidFill>
              </a:rPr>
              <a:t>koszt odpowiada cenom rynkowym.</a:t>
            </a:r>
            <a:r>
              <a:rPr lang="pl-PL" sz="1400" dirty="0">
                <a:solidFill>
                  <a:srgbClr val="000000"/>
                </a:solidFill>
              </a:rPr>
              <a:t> Z § 11 rozporządzenia PT wynika bowiem, że racjonalny jest ten koszt, którego wysokość odpowiada jego wartości rynkowej. Należy podać </a:t>
            </a:r>
            <a:r>
              <a:rPr lang="pl-PL" sz="1400" b="1" dirty="0">
                <a:solidFill>
                  <a:srgbClr val="000000"/>
                </a:solidFill>
              </a:rPr>
              <a:t>z czego wynika wysokość</a:t>
            </a:r>
            <a:r>
              <a:rPr lang="pl-PL" sz="1400" dirty="0">
                <a:solidFill>
                  <a:srgbClr val="000000"/>
                </a:solidFill>
              </a:rPr>
              <a:t> danego kosztu, wskazując </a:t>
            </a:r>
            <a:r>
              <a:rPr lang="pl-PL" sz="1400" b="1" dirty="0">
                <a:solidFill>
                  <a:srgbClr val="000000"/>
                </a:solidFill>
              </a:rPr>
              <a:t>metody rozeznania rynku</a:t>
            </a:r>
            <a:r>
              <a:rPr lang="pl-PL" sz="1400" dirty="0">
                <a:solidFill>
                  <a:srgbClr val="000000"/>
                </a:solidFill>
              </a:rPr>
              <a:t>, </a:t>
            </a:r>
            <a:r>
              <a:rPr lang="pl-PL" sz="1400" b="1" dirty="0">
                <a:solidFill>
                  <a:srgbClr val="000000"/>
                </a:solidFill>
              </a:rPr>
              <a:t>nazwy wykonawców</a:t>
            </a:r>
            <a:r>
              <a:rPr lang="pl-PL" sz="1400" dirty="0">
                <a:solidFill>
                  <a:srgbClr val="000000"/>
                </a:solidFill>
              </a:rPr>
              <a:t> (sprzedających usługi/towary), u których dokonano rozeznania rynku, z </a:t>
            </a:r>
            <a:r>
              <a:rPr lang="pl-PL" sz="1400" b="1" dirty="0">
                <a:solidFill>
                  <a:srgbClr val="000000"/>
                </a:solidFill>
              </a:rPr>
              <a:t>podaniem proponowanych cen </a:t>
            </a:r>
            <a:r>
              <a:rPr lang="pl-PL" sz="1400" dirty="0">
                <a:solidFill>
                  <a:srgbClr val="000000"/>
                </a:solidFill>
              </a:rPr>
              <a:t>oraz </a:t>
            </a:r>
            <a:r>
              <a:rPr lang="pl-PL" sz="1400" b="1" dirty="0">
                <a:solidFill>
                  <a:srgbClr val="000000"/>
                </a:solidFill>
              </a:rPr>
              <a:t>uzasadnienie dokonanego wyboru cenowego.</a:t>
            </a:r>
            <a:endParaRPr lang="pl-PL" sz="1400" b="1" dirty="0" smtClean="0">
              <a:solidFill>
                <a:srgbClr val="000000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23528" y="335558"/>
            <a:ext cx="8473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Załącznik nr 1 </a:t>
            </a:r>
            <a:endParaRPr lang="pl-PL" altLang="pl-PL" sz="3200" dirty="0" smtClean="0">
              <a:solidFill>
                <a:srgbClr val="000000"/>
              </a:solidFill>
            </a:endParaRPr>
          </a:p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„</a:t>
            </a:r>
            <a:r>
              <a:rPr lang="pl-PL" altLang="pl-PL" sz="3200" dirty="0">
                <a:solidFill>
                  <a:srgbClr val="000000"/>
                </a:solidFill>
              </a:rPr>
              <a:t>Zestawienie </a:t>
            </a:r>
            <a:r>
              <a:rPr lang="pl-PL" altLang="pl-PL" sz="3200" dirty="0" smtClean="0">
                <a:solidFill>
                  <a:srgbClr val="000000"/>
                </a:solidFill>
              </a:rPr>
              <a:t>rzeczowo-finansowe</a:t>
            </a:r>
            <a:r>
              <a:rPr lang="pl-PL" altLang="pl-PL" sz="3200" dirty="0">
                <a:solidFill>
                  <a:srgbClr val="000000"/>
                </a:solidFill>
              </a:rPr>
              <a:t>”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623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507888"/>
            <a:ext cx="8411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endParaRPr lang="pl-PL" sz="14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W kolumnie </a:t>
            </a:r>
            <a:r>
              <a:rPr lang="pl-PL" sz="1400" b="1" dirty="0">
                <a:solidFill>
                  <a:srgbClr val="000000"/>
                </a:solidFill>
              </a:rPr>
              <a:t>13 </a:t>
            </a:r>
            <a:r>
              <a:rPr lang="pl-PL" sz="1400" dirty="0">
                <a:solidFill>
                  <a:srgbClr val="000000"/>
                </a:solidFill>
              </a:rPr>
              <a:t>– </a:t>
            </a:r>
            <a:r>
              <a:rPr lang="pl-PL" sz="1400" i="1" dirty="0">
                <a:solidFill>
                  <a:srgbClr val="000000"/>
                </a:solidFill>
              </a:rPr>
              <a:t>Planowany tryb wyboru wykonawcy </a:t>
            </a:r>
            <a:r>
              <a:rPr lang="pl-PL" sz="1400" dirty="0">
                <a:solidFill>
                  <a:srgbClr val="000000"/>
                </a:solidFill>
              </a:rPr>
              <a:t>– należy </a:t>
            </a:r>
            <a:r>
              <a:rPr lang="pl-PL" sz="1400" b="1" dirty="0">
                <a:solidFill>
                  <a:srgbClr val="000000"/>
                </a:solidFill>
              </a:rPr>
              <a:t>wybrać z rozwijanej listy </a:t>
            </a:r>
            <a:r>
              <a:rPr lang="pl-PL" sz="1400" dirty="0">
                <a:solidFill>
                  <a:srgbClr val="000000"/>
                </a:solidFill>
              </a:rPr>
              <a:t>jeden z trzech </a:t>
            </a:r>
            <a:r>
              <a:rPr lang="pl-PL" sz="1400" b="1" dirty="0" smtClean="0">
                <a:solidFill>
                  <a:srgbClr val="000000"/>
                </a:solidFill>
              </a:rPr>
              <a:t>sposobów </a:t>
            </a:r>
            <a:r>
              <a:rPr lang="pl-PL" sz="1400" b="1" dirty="0">
                <a:solidFill>
                  <a:srgbClr val="000000"/>
                </a:solidFill>
              </a:rPr>
              <a:t>wyboru wykonawcy </a:t>
            </a:r>
            <a:r>
              <a:rPr lang="pl-PL" sz="1400" dirty="0">
                <a:solidFill>
                  <a:srgbClr val="000000"/>
                </a:solidFill>
              </a:rPr>
              <a:t>właściwy dla danego </a:t>
            </a:r>
            <a:r>
              <a:rPr lang="pl-PL" sz="1400" dirty="0" smtClean="0">
                <a:solidFill>
                  <a:srgbClr val="000000"/>
                </a:solidFill>
              </a:rPr>
              <a:t>kosztu/zamówienia. 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4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Wskazano </a:t>
            </a:r>
            <a:r>
              <a:rPr lang="pl-PL" sz="1400" dirty="0">
                <a:solidFill>
                  <a:srgbClr val="000000"/>
                </a:solidFill>
              </a:rPr>
              <a:t>trzy tryby: ustawa PZP (jeśli planuje się wybór wykonawcy w oparciu o tryby określone w ustawie Prawo zamówień publicznych), tryb konkurencyjny (jeśli planuje się wybór wykonawcy w trybie określonym w art. 43a ustawy ROW), rozeznanie rynku (tryb /sposób inny niż określony w ustawie PZP i art. 43a ustawy ROW). </a:t>
            </a:r>
            <a:endParaRPr lang="pl-PL" sz="1400" dirty="0" smtClean="0">
              <a:solidFill>
                <a:srgbClr val="000000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23528" y="335558"/>
            <a:ext cx="8473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Załącznik nr 1 </a:t>
            </a:r>
            <a:endParaRPr lang="pl-PL" altLang="pl-PL" sz="3200" dirty="0" smtClean="0">
              <a:solidFill>
                <a:srgbClr val="000000"/>
              </a:solidFill>
            </a:endParaRPr>
          </a:p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„</a:t>
            </a:r>
            <a:r>
              <a:rPr lang="pl-PL" altLang="pl-PL" sz="3200" dirty="0">
                <a:solidFill>
                  <a:srgbClr val="000000"/>
                </a:solidFill>
              </a:rPr>
              <a:t>Zestawienie </a:t>
            </a:r>
            <a:r>
              <a:rPr lang="pl-PL" altLang="pl-PL" sz="3200" dirty="0" smtClean="0">
                <a:solidFill>
                  <a:srgbClr val="000000"/>
                </a:solidFill>
              </a:rPr>
              <a:t>rzeczowo-finansowe</a:t>
            </a:r>
            <a:r>
              <a:rPr lang="pl-PL" altLang="pl-PL" sz="3200" dirty="0">
                <a:solidFill>
                  <a:srgbClr val="000000"/>
                </a:solidFill>
              </a:rPr>
              <a:t>”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6822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507888"/>
            <a:ext cx="8411994" cy="393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1200" dirty="0">
                <a:solidFill>
                  <a:srgbClr val="000000"/>
                </a:solidFill>
              </a:rPr>
              <a:t>ROZEZNANIE RYNKU oznacza oszacowanie wartości zamówienia przez porównanie cen u co najmniej trzech potencjalnych dostawców towarów lub usługodawców, o ile na rynku tylu istnieje. W przypadku gdy partner KSOW stwierdzi, że na rynku nie istnieje trzech potencjalnych dostawców towarów lub usługodawców, może zostać wezwany do przedstawienia uzasadnienia takiego stwierdzenia.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2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200" dirty="0" smtClean="0">
                <a:solidFill>
                  <a:srgbClr val="000000"/>
                </a:solidFill>
              </a:rPr>
              <a:t>Dopuszczalny </a:t>
            </a:r>
            <a:r>
              <a:rPr lang="pl-PL" sz="1200" dirty="0">
                <a:solidFill>
                  <a:srgbClr val="000000"/>
                </a:solidFill>
              </a:rPr>
              <a:t>jest każdy rodzaj rozeznania rynku</a:t>
            </a:r>
            <a:r>
              <a:rPr lang="pl-PL" sz="1200" dirty="0" smtClean="0">
                <a:solidFill>
                  <a:srgbClr val="000000"/>
                </a:solidFill>
              </a:rPr>
              <a:t>, ale musi zostać </a:t>
            </a:r>
            <a:r>
              <a:rPr lang="pl-PL" sz="1200" b="1" dirty="0">
                <a:solidFill>
                  <a:srgbClr val="000000"/>
                </a:solidFill>
              </a:rPr>
              <a:t>udokumentowany</a:t>
            </a:r>
            <a:r>
              <a:rPr lang="pl-PL" sz="1200" dirty="0">
                <a:solidFill>
                  <a:srgbClr val="000000"/>
                </a:solidFill>
              </a:rPr>
              <a:t>. </a:t>
            </a:r>
            <a:endParaRPr lang="pl-PL" sz="12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pl-PL" sz="12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200" dirty="0" smtClean="0">
                <a:solidFill>
                  <a:srgbClr val="000000"/>
                </a:solidFill>
              </a:rPr>
              <a:t>Jeżeli </a:t>
            </a:r>
            <a:r>
              <a:rPr lang="pl-PL" sz="1200" dirty="0">
                <a:solidFill>
                  <a:srgbClr val="000000"/>
                </a:solidFill>
              </a:rPr>
              <a:t>partner KSOW nie posiada ofert sporządzonych przez potencjalnych dostawców towarów lub usługodawców np. wydruki ze stron internetowych, maile itp., powinien </a:t>
            </a:r>
            <a:r>
              <a:rPr lang="pl-PL" sz="1200" b="1" dirty="0">
                <a:solidFill>
                  <a:srgbClr val="000000"/>
                </a:solidFill>
              </a:rPr>
              <a:t>sporządzić notatkę </a:t>
            </a:r>
            <a:r>
              <a:rPr lang="pl-PL" sz="1200" dirty="0">
                <a:solidFill>
                  <a:srgbClr val="000000"/>
                </a:solidFill>
              </a:rPr>
              <a:t>zawierającą co najmniej następujące informacje: </a:t>
            </a:r>
            <a:endParaRPr lang="pl-PL" sz="12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200" b="1" dirty="0" smtClean="0">
                <a:solidFill>
                  <a:srgbClr val="000000"/>
                </a:solidFill>
              </a:rPr>
              <a:t>jakich </a:t>
            </a:r>
            <a:r>
              <a:rPr lang="pl-PL" sz="1200" b="1" dirty="0">
                <a:solidFill>
                  <a:srgbClr val="000000"/>
                </a:solidFill>
              </a:rPr>
              <a:t>zadań </a:t>
            </a:r>
            <a:r>
              <a:rPr lang="pl-PL" sz="1200" dirty="0">
                <a:solidFill>
                  <a:srgbClr val="000000"/>
                </a:solidFill>
              </a:rPr>
              <a:t>(zamówień/zakupów) z zestawienia </a:t>
            </a:r>
            <a:r>
              <a:rPr lang="pl-PL" sz="1200" dirty="0" smtClean="0">
                <a:solidFill>
                  <a:srgbClr val="000000"/>
                </a:solidFill>
              </a:rPr>
              <a:t>rzeczowo-finansowego </a:t>
            </a:r>
            <a:r>
              <a:rPr lang="pl-PL" sz="1200" dirty="0">
                <a:solidFill>
                  <a:srgbClr val="000000"/>
                </a:solidFill>
              </a:rPr>
              <a:t>dotyczyło dane rozeznanie, </a:t>
            </a:r>
            <a:endParaRPr lang="pl-PL" sz="12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200" b="1" dirty="0" smtClean="0">
                <a:solidFill>
                  <a:srgbClr val="000000"/>
                </a:solidFill>
              </a:rPr>
              <a:t>u </a:t>
            </a:r>
            <a:r>
              <a:rPr lang="pl-PL" sz="1200" b="1" dirty="0">
                <a:solidFill>
                  <a:srgbClr val="000000"/>
                </a:solidFill>
              </a:rPr>
              <a:t>kogo </a:t>
            </a:r>
            <a:r>
              <a:rPr lang="pl-PL" sz="1200" dirty="0">
                <a:solidFill>
                  <a:srgbClr val="000000"/>
                </a:solidFill>
              </a:rPr>
              <a:t>je przeprowadzono (nazwy potencjalnych dostawców towarów lub usługodawców, ich adresy, w tym internetowe, nr tel.), </a:t>
            </a:r>
            <a:endParaRPr lang="pl-PL" sz="12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200" b="1" dirty="0" smtClean="0">
                <a:solidFill>
                  <a:srgbClr val="000000"/>
                </a:solidFill>
              </a:rPr>
              <a:t>kiedy</a:t>
            </a:r>
            <a:r>
              <a:rPr lang="pl-PL" sz="1200" dirty="0" smtClean="0">
                <a:solidFill>
                  <a:srgbClr val="000000"/>
                </a:solidFill>
              </a:rPr>
              <a:t> </a:t>
            </a:r>
            <a:r>
              <a:rPr lang="pl-PL" sz="1200" dirty="0">
                <a:solidFill>
                  <a:srgbClr val="000000"/>
                </a:solidFill>
              </a:rPr>
              <a:t>je przeprowadzono, jakie ceny </a:t>
            </a:r>
            <a:r>
              <a:rPr lang="pl-PL" sz="1200" dirty="0" smtClean="0">
                <a:solidFill>
                  <a:srgbClr val="000000"/>
                </a:solidFill>
              </a:rPr>
              <a:t>zaoferowali wykonawcy</a:t>
            </a:r>
            <a:r>
              <a:rPr lang="pl-PL" sz="1200" dirty="0">
                <a:solidFill>
                  <a:srgbClr val="000000"/>
                </a:solidFill>
              </a:rPr>
              <a:t> </a:t>
            </a:r>
            <a:r>
              <a:rPr lang="pl-PL" sz="1200" dirty="0" smtClean="0">
                <a:solidFill>
                  <a:srgbClr val="000000"/>
                </a:solidFill>
              </a:rPr>
              <a:t>(brutto lub netto w zależności od kwalifikowalności podatku VAT).</a:t>
            </a:r>
            <a:endParaRPr lang="pl-PL" sz="1200" dirty="0">
              <a:solidFill>
                <a:srgbClr val="000000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323528" y="335558"/>
            <a:ext cx="84734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2800" dirty="0">
                <a:solidFill>
                  <a:srgbClr val="000000"/>
                </a:solidFill>
              </a:rPr>
              <a:t>Załącznik nr 1 </a:t>
            </a:r>
            <a:endParaRPr lang="pl-PL" altLang="pl-PL" sz="2800" dirty="0" smtClean="0">
              <a:solidFill>
                <a:srgbClr val="000000"/>
              </a:solidFill>
            </a:endParaRPr>
          </a:p>
          <a:p>
            <a:pPr lvl="0" algn="ctr" eaLnBrk="1" hangingPunct="1">
              <a:defRPr/>
            </a:pPr>
            <a:r>
              <a:rPr lang="pl-PL" altLang="pl-PL" sz="2800" dirty="0" smtClean="0">
                <a:solidFill>
                  <a:srgbClr val="000000"/>
                </a:solidFill>
              </a:rPr>
              <a:t>„</a:t>
            </a:r>
            <a:r>
              <a:rPr lang="pl-PL" altLang="pl-PL" sz="2800" dirty="0">
                <a:solidFill>
                  <a:srgbClr val="000000"/>
                </a:solidFill>
              </a:rPr>
              <a:t>Zestawienie </a:t>
            </a:r>
            <a:r>
              <a:rPr lang="pl-PL" altLang="pl-PL" sz="2800" dirty="0" smtClean="0">
                <a:solidFill>
                  <a:srgbClr val="000000"/>
                </a:solidFill>
              </a:rPr>
              <a:t>rzeczowo-finansowe</a:t>
            </a:r>
            <a:r>
              <a:rPr lang="pl-PL" altLang="pl-PL" sz="2800" dirty="0">
                <a:solidFill>
                  <a:srgbClr val="000000"/>
                </a:solidFill>
              </a:rPr>
              <a:t>”</a:t>
            </a:r>
            <a:endParaRPr kumimoji="0" lang="pl-PL" altLang="pl-P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1278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528" y="116632"/>
            <a:ext cx="8473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Załącznik nr </a:t>
            </a:r>
            <a:r>
              <a:rPr lang="pl-PL" altLang="pl-PL" sz="3200" dirty="0" smtClean="0">
                <a:solidFill>
                  <a:srgbClr val="000000"/>
                </a:solidFill>
              </a:rPr>
              <a:t>2 </a:t>
            </a:r>
          </a:p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„</a:t>
            </a:r>
            <a:r>
              <a:rPr lang="pl-PL" altLang="pl-PL" sz="3200" dirty="0">
                <a:solidFill>
                  <a:srgbClr val="000000"/>
                </a:solidFill>
              </a:rPr>
              <a:t>Wkład własny”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az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9" y="1193850"/>
            <a:ext cx="8914668" cy="4079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262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036833"/>
            <a:ext cx="841199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endParaRPr lang="pl-PL" sz="1450" b="1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50" b="1" dirty="0" smtClean="0">
                <a:solidFill>
                  <a:srgbClr val="000000"/>
                </a:solidFill>
              </a:rPr>
              <a:t>Instrukcja reguluje w uwagach ogólnych w jaki sposób należy wniosek złożyć: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>
                <a:solidFill>
                  <a:srgbClr val="000000"/>
                </a:solidFill>
              </a:rPr>
              <a:t>na aktualnym </a:t>
            </a:r>
            <a:r>
              <a:rPr lang="pl-PL" sz="1450" dirty="0" smtClean="0">
                <a:solidFill>
                  <a:srgbClr val="000000"/>
                </a:solidFill>
              </a:rPr>
              <a:t>formularzu;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>
                <a:solidFill>
                  <a:srgbClr val="000000"/>
                </a:solidFill>
              </a:rPr>
              <a:t>w terminie oraz w miejscu określonym w ogłoszeniu o </a:t>
            </a:r>
            <a:r>
              <a:rPr lang="pl-PL" sz="1450" dirty="0" smtClean="0">
                <a:solidFill>
                  <a:srgbClr val="000000"/>
                </a:solidFill>
              </a:rPr>
              <a:t>konkursie;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>
                <a:solidFill>
                  <a:srgbClr val="000000"/>
                </a:solidFill>
              </a:rPr>
              <a:t>osobiście w siedzibie jednostki </a:t>
            </a:r>
            <a:r>
              <a:rPr lang="pl-PL" sz="1450" dirty="0" smtClean="0">
                <a:solidFill>
                  <a:srgbClr val="000000"/>
                </a:solidFill>
              </a:rPr>
              <a:t>albo przesyłką rejestrowaną;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 smtClean="0">
                <a:solidFill>
                  <a:srgbClr val="000000"/>
                </a:solidFill>
              </a:rPr>
              <a:t>w odpowiednio opisanej kopercie (Instrukcja, </a:t>
            </a:r>
            <a:r>
              <a:rPr lang="pl-PL" sz="1450" i="1" dirty="0" smtClean="0">
                <a:solidFill>
                  <a:srgbClr val="000000"/>
                </a:solidFill>
              </a:rPr>
              <a:t>Informacje ogólne </a:t>
            </a:r>
            <a:r>
              <a:rPr lang="pl-PL" sz="1450" dirty="0" smtClean="0">
                <a:solidFill>
                  <a:srgbClr val="000000"/>
                </a:solidFill>
              </a:rPr>
              <a:t>pkt 5);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 smtClean="0">
                <a:solidFill>
                  <a:srgbClr val="000000"/>
                </a:solidFill>
              </a:rPr>
              <a:t>po zapoznaniu </a:t>
            </a:r>
            <a:r>
              <a:rPr lang="pl-PL" sz="1450" dirty="0">
                <a:solidFill>
                  <a:srgbClr val="000000"/>
                </a:solidFill>
              </a:rPr>
              <a:t>się z regułami wyboru </a:t>
            </a:r>
            <a:r>
              <a:rPr lang="pl-PL" sz="1450" dirty="0" smtClean="0">
                <a:solidFill>
                  <a:srgbClr val="000000"/>
                </a:solidFill>
              </a:rPr>
              <a:t>operacji </a:t>
            </a:r>
            <a:r>
              <a:rPr lang="pl-PL" sz="1450" dirty="0">
                <a:solidFill>
                  <a:srgbClr val="000000"/>
                </a:solidFill>
              </a:rPr>
              <a:t>(Instrukcja, </a:t>
            </a:r>
            <a:r>
              <a:rPr lang="pl-PL" sz="1450" i="1" dirty="0">
                <a:solidFill>
                  <a:srgbClr val="000000"/>
                </a:solidFill>
              </a:rPr>
              <a:t>Informacje ogólne </a:t>
            </a:r>
            <a:r>
              <a:rPr lang="pl-PL" sz="1450" dirty="0">
                <a:solidFill>
                  <a:srgbClr val="000000"/>
                </a:solidFill>
              </a:rPr>
              <a:t>pkt </a:t>
            </a:r>
            <a:r>
              <a:rPr lang="pl-PL" sz="1450" dirty="0" smtClean="0">
                <a:solidFill>
                  <a:srgbClr val="000000"/>
                </a:solidFill>
              </a:rPr>
              <a:t>7);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>
                <a:solidFill>
                  <a:srgbClr val="000000"/>
                </a:solidFill>
              </a:rPr>
              <a:t>wniosek musi być </a:t>
            </a:r>
            <a:r>
              <a:rPr lang="pl-PL" sz="1450" dirty="0" smtClean="0">
                <a:solidFill>
                  <a:srgbClr val="000000"/>
                </a:solidFill>
              </a:rPr>
              <a:t>kompletny, zszyty, zbindowany lub w segregatorze;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 smtClean="0">
                <a:solidFill>
                  <a:srgbClr val="000000"/>
                </a:solidFill>
              </a:rPr>
              <a:t>strony </a:t>
            </a:r>
            <a:r>
              <a:rPr lang="pl-PL" sz="1450" dirty="0">
                <a:solidFill>
                  <a:srgbClr val="000000"/>
                </a:solidFill>
              </a:rPr>
              <a:t>wniosku </a:t>
            </a:r>
            <a:r>
              <a:rPr lang="pl-PL" sz="1450" dirty="0" smtClean="0">
                <a:solidFill>
                  <a:srgbClr val="000000"/>
                </a:solidFill>
              </a:rPr>
              <a:t>i </a:t>
            </a:r>
            <a:r>
              <a:rPr lang="pl-PL" sz="1450" dirty="0">
                <a:solidFill>
                  <a:srgbClr val="000000"/>
                </a:solidFill>
              </a:rPr>
              <a:t>załączniki powinny być ułożone w następującej po sobie </a:t>
            </a:r>
            <a:r>
              <a:rPr lang="pl-PL" sz="1450" dirty="0" smtClean="0">
                <a:solidFill>
                  <a:srgbClr val="000000"/>
                </a:solidFill>
              </a:rPr>
              <a:t>kolejności;</a:t>
            </a:r>
            <a:endParaRPr lang="pl-PL" sz="1450" dirty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 smtClean="0">
                <a:solidFill>
                  <a:srgbClr val="000000"/>
                </a:solidFill>
              </a:rPr>
              <a:t>dane </a:t>
            </a:r>
            <a:r>
              <a:rPr lang="pl-PL" sz="1450" dirty="0">
                <a:solidFill>
                  <a:srgbClr val="000000"/>
                </a:solidFill>
              </a:rPr>
              <a:t>finansowe </a:t>
            </a:r>
            <a:r>
              <a:rPr lang="pl-PL" sz="1450" dirty="0" smtClean="0">
                <a:solidFill>
                  <a:srgbClr val="000000"/>
                </a:solidFill>
              </a:rPr>
              <a:t>trzeba </a:t>
            </a:r>
            <a:r>
              <a:rPr lang="pl-PL" sz="1450" dirty="0">
                <a:solidFill>
                  <a:srgbClr val="000000"/>
                </a:solidFill>
              </a:rPr>
              <a:t>podać w </a:t>
            </a:r>
            <a:r>
              <a:rPr lang="pl-PL" sz="1450" dirty="0" smtClean="0">
                <a:solidFill>
                  <a:srgbClr val="000000"/>
                </a:solidFill>
              </a:rPr>
              <a:t>złotych, </a:t>
            </a:r>
            <a:r>
              <a:rPr lang="pl-PL" sz="1450" dirty="0">
                <a:solidFill>
                  <a:srgbClr val="000000"/>
                </a:solidFill>
              </a:rPr>
              <a:t>zaokrąglając </a:t>
            </a:r>
            <a:r>
              <a:rPr lang="pl-PL" sz="1450" dirty="0" smtClean="0">
                <a:solidFill>
                  <a:srgbClr val="000000"/>
                </a:solidFill>
              </a:rPr>
              <a:t>do </a:t>
            </a:r>
            <a:r>
              <a:rPr lang="pl-PL" sz="1450" dirty="0">
                <a:solidFill>
                  <a:srgbClr val="000000"/>
                </a:solidFill>
              </a:rPr>
              <a:t>dwóch miejsc po </a:t>
            </a:r>
            <a:r>
              <a:rPr lang="pl-PL" sz="1450" dirty="0" smtClean="0">
                <a:solidFill>
                  <a:srgbClr val="000000"/>
                </a:solidFill>
              </a:rPr>
              <a:t>przecinku;</a:t>
            </a:r>
            <a:endParaRPr lang="pl-PL" sz="1450" dirty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50" dirty="0" smtClean="0">
                <a:solidFill>
                  <a:srgbClr val="000000"/>
                </a:solidFill>
              </a:rPr>
              <a:t>Partner </a:t>
            </a:r>
            <a:r>
              <a:rPr lang="pl-PL" sz="1450" dirty="0">
                <a:solidFill>
                  <a:srgbClr val="000000"/>
                </a:solidFill>
              </a:rPr>
              <a:t>KSOW powinien posiadać w swej siedzibie egzemplarz złożonego wniosku wraz załącznikami.</a:t>
            </a:r>
            <a:endParaRPr lang="pl-PL" sz="1450" dirty="0" smtClean="0">
              <a:solidFill>
                <a:srgbClr val="000000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Informacje ogólne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1273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772816"/>
            <a:ext cx="841199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Uzasadnienie </a:t>
            </a:r>
            <a:r>
              <a:rPr lang="pl-PL" sz="1400" dirty="0">
                <a:solidFill>
                  <a:srgbClr val="000000"/>
                </a:solidFill>
              </a:rPr>
              <a:t>wykorzystania w operacji – należy przedstawić </a:t>
            </a:r>
            <a:r>
              <a:rPr lang="pl-PL" sz="1400" b="1" dirty="0">
                <a:solidFill>
                  <a:srgbClr val="000000"/>
                </a:solidFill>
              </a:rPr>
              <a:t>uzasadnienie wykorzystania wkładu własnego w operacji</a:t>
            </a:r>
            <a:r>
              <a:rPr lang="pl-PL" sz="1400" dirty="0">
                <a:solidFill>
                  <a:srgbClr val="000000"/>
                </a:solidFill>
              </a:rPr>
              <a:t>, wskazując </a:t>
            </a:r>
            <a:r>
              <a:rPr lang="pl-PL" sz="1400" b="1" dirty="0">
                <a:solidFill>
                  <a:srgbClr val="000000"/>
                </a:solidFill>
              </a:rPr>
              <a:t>celowość</a:t>
            </a:r>
            <a:r>
              <a:rPr lang="pl-PL" sz="1400" dirty="0">
                <a:solidFill>
                  <a:srgbClr val="000000"/>
                </a:solidFill>
              </a:rPr>
              <a:t> poniesienia takiego wkładu, biorąc pod uwagę każdy z wybranych w części III pkt 4 wniosku </a:t>
            </a:r>
            <a:r>
              <a:rPr lang="pl-PL" sz="1400" b="1" dirty="0">
                <a:solidFill>
                  <a:srgbClr val="000000"/>
                </a:solidFill>
              </a:rPr>
              <a:t>tematów</a:t>
            </a:r>
            <a:r>
              <a:rPr lang="pl-PL" sz="1400" dirty="0">
                <a:solidFill>
                  <a:srgbClr val="000000"/>
                </a:solidFill>
              </a:rPr>
              <a:t> operacji i </a:t>
            </a:r>
            <a:r>
              <a:rPr lang="pl-PL" sz="1400" b="1" dirty="0">
                <a:solidFill>
                  <a:srgbClr val="000000"/>
                </a:solidFill>
              </a:rPr>
              <a:t>cele</a:t>
            </a:r>
            <a:r>
              <a:rPr lang="pl-PL" sz="1400" dirty="0">
                <a:solidFill>
                  <a:srgbClr val="000000"/>
                </a:solidFill>
              </a:rPr>
              <a:t> operacji opisane w części III pkt 5.2 i 5.3 wniosku.</a:t>
            </a:r>
          </a:p>
          <a:p>
            <a:pPr algn="just">
              <a:lnSpc>
                <a:spcPct val="150000"/>
              </a:lnSpc>
              <a:defRPr/>
            </a:pPr>
            <a:endParaRPr lang="pl-PL" sz="1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Sposób </a:t>
            </a:r>
            <a:r>
              <a:rPr lang="pl-PL" sz="1400" dirty="0">
                <a:solidFill>
                  <a:srgbClr val="000000"/>
                </a:solidFill>
              </a:rPr>
              <a:t>kalkulacji wkładu własnego – należy przedstawić </a:t>
            </a:r>
            <a:r>
              <a:rPr lang="pl-PL" sz="1400" b="1" dirty="0">
                <a:solidFill>
                  <a:srgbClr val="000000"/>
                </a:solidFill>
              </a:rPr>
              <a:t>szczegółowy sposób kalkulacji </a:t>
            </a:r>
            <a:r>
              <a:rPr lang="pl-PL" sz="1400" dirty="0">
                <a:solidFill>
                  <a:srgbClr val="000000"/>
                </a:solidFill>
              </a:rPr>
              <a:t>wkładu własnego w operacji. Należy wykazać z czego wynika wysokość wkładu własnego.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528" y="479574"/>
            <a:ext cx="8473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Załącznik nr </a:t>
            </a:r>
            <a:r>
              <a:rPr lang="pl-PL" altLang="pl-PL" sz="3200" dirty="0" smtClean="0">
                <a:solidFill>
                  <a:srgbClr val="000000"/>
                </a:solidFill>
              </a:rPr>
              <a:t>2 </a:t>
            </a:r>
          </a:p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„</a:t>
            </a:r>
            <a:r>
              <a:rPr lang="pl-PL" altLang="pl-PL" sz="3200" dirty="0">
                <a:solidFill>
                  <a:srgbClr val="000000"/>
                </a:solidFill>
              </a:rPr>
              <a:t>Wkład własny”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0761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528" y="116632"/>
            <a:ext cx="8473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Załącznik nr </a:t>
            </a:r>
            <a:r>
              <a:rPr lang="pl-PL" altLang="pl-PL" sz="3200" dirty="0" smtClean="0">
                <a:solidFill>
                  <a:srgbClr val="000000"/>
                </a:solidFill>
              </a:rPr>
              <a:t>3 </a:t>
            </a:r>
          </a:p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„Formy realizacji operacji”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3850"/>
            <a:ext cx="8815302" cy="5547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016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323528" y="116632"/>
            <a:ext cx="8473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>
                <a:solidFill>
                  <a:srgbClr val="000000"/>
                </a:solidFill>
              </a:rPr>
              <a:t>Załącznik nr </a:t>
            </a:r>
            <a:r>
              <a:rPr lang="pl-PL" altLang="pl-PL" sz="3200" dirty="0" smtClean="0">
                <a:solidFill>
                  <a:srgbClr val="000000"/>
                </a:solidFill>
              </a:rPr>
              <a:t>4 </a:t>
            </a:r>
          </a:p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Oświadczenie o kwalifikowalności podatku VAT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559169"/>
            <a:ext cx="5400600" cy="529883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9515" y="1552452"/>
            <a:ext cx="3070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/>
              <a:t>Oświadczenie składa się </a:t>
            </a:r>
            <a:r>
              <a:rPr lang="pl-PL" sz="1600" dirty="0" smtClean="0"/>
              <a:t>w przypadku </a:t>
            </a:r>
            <a:r>
              <a:rPr lang="pl-PL" sz="1600" dirty="0"/>
              <a:t>uwzględnienia kosztu podatku VAT w kwocie kosztów </a:t>
            </a:r>
            <a:r>
              <a:rPr lang="pl-PL" sz="1600" dirty="0" smtClean="0"/>
              <a:t>kwalifikowalnych. </a:t>
            </a:r>
          </a:p>
          <a:p>
            <a:pPr>
              <a:lnSpc>
                <a:spcPct val="150000"/>
              </a:lnSpc>
            </a:pPr>
            <a:endParaRPr lang="pl-PL" sz="1600" dirty="0" smtClean="0"/>
          </a:p>
          <a:p>
            <a:pPr>
              <a:lnSpc>
                <a:spcPct val="150000"/>
              </a:lnSpc>
            </a:pPr>
            <a:r>
              <a:rPr lang="pl-PL" sz="1600" dirty="0" smtClean="0"/>
              <a:t>Należy </a:t>
            </a:r>
            <a:r>
              <a:rPr lang="pl-PL" sz="1600" dirty="0"/>
              <a:t>dołączyć oryginał oświadczenia podpisany przez partnera KSOW albo osobę/osoby uprawnione do jego reprezentowania</a:t>
            </a:r>
            <a:r>
              <a:rPr lang="pl-PL" sz="1600" dirty="0" smtClean="0"/>
              <a:t>.</a:t>
            </a:r>
          </a:p>
          <a:p>
            <a:pPr>
              <a:lnSpc>
                <a:spcPct val="150000"/>
              </a:lnSpc>
            </a:pPr>
            <a:endParaRPr lang="pl-PL" sz="1600" dirty="0"/>
          </a:p>
          <a:p>
            <a:pPr>
              <a:lnSpc>
                <a:spcPct val="150000"/>
              </a:lnSpc>
            </a:pPr>
            <a:r>
              <a:rPr lang="pl-PL" sz="1600" dirty="0" smtClean="0"/>
              <a:t>Nie będzie już wymagana od Partnera interpretacja urzędu skarbowego. </a:t>
            </a:r>
            <a:endParaRPr lang="pl-PL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3401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67544" y="404664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0" algn="ctr">
              <a:spcAft>
                <a:spcPts val="1200"/>
              </a:spcAft>
              <a:defRPr/>
            </a:pPr>
            <a:r>
              <a:rPr lang="pl-PL" sz="3200" b="1" dirty="0">
                <a:solidFill>
                  <a:srgbClr val="FFFFFF"/>
                </a:solidFill>
              </a:rPr>
              <a:t>NAJCZĘŚCIEJ POPEŁNIANE BŁĘDY </a:t>
            </a:r>
            <a:endParaRPr lang="pl-PL" sz="3200" b="1" dirty="0" smtClean="0">
              <a:solidFill>
                <a:srgbClr val="FFFFFF"/>
              </a:solidFill>
            </a:endParaRPr>
          </a:p>
          <a:p>
            <a:pPr lvl="0" algn="ctr">
              <a:spcAft>
                <a:spcPts val="1200"/>
              </a:spcAft>
              <a:defRPr/>
            </a:pPr>
            <a:r>
              <a:rPr lang="pl-PL" sz="3200" b="1" dirty="0" smtClean="0">
                <a:solidFill>
                  <a:srgbClr val="FFFFFF"/>
                </a:solidFill>
              </a:rPr>
              <a:t>WE </a:t>
            </a:r>
            <a:r>
              <a:rPr lang="pl-PL" sz="3200" b="1" dirty="0">
                <a:solidFill>
                  <a:srgbClr val="FFFFFF"/>
                </a:solidFill>
              </a:rPr>
              <a:t>WNIOSKACH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pl-PL" sz="3200" b="1" dirty="0">
                <a:solidFill>
                  <a:srgbClr val="FFFFFF"/>
                </a:solidFill>
              </a:rPr>
              <a:t>O WYBÓR OPERACJI W 2017 R.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 descr="C:\Users\malgorzata.bilska\Pictures\Desktop\Przechwytyw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5456"/>
            <a:ext cx="9144000" cy="12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797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332656"/>
            <a:ext cx="841199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FORMULARZ WNIOSKU: 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niewypełnianie formularza zgodnie z </a:t>
            </a:r>
            <a:r>
              <a:rPr lang="pl-PL" sz="1400" i="1" dirty="0" smtClean="0">
                <a:solidFill>
                  <a:srgbClr val="000000"/>
                </a:solidFill>
              </a:rPr>
              <a:t>Instrukcją Wypełnienia </a:t>
            </a:r>
            <a:r>
              <a:rPr lang="pl-PL" sz="1400" i="1" dirty="0">
                <a:solidFill>
                  <a:srgbClr val="000000"/>
                </a:solidFill>
              </a:rPr>
              <a:t>„Formularza wniosku o wybór operacji do realizacji w </a:t>
            </a:r>
            <a:r>
              <a:rPr lang="pl-PL" sz="1400" i="1" dirty="0" smtClean="0">
                <a:solidFill>
                  <a:srgbClr val="000000"/>
                </a:solidFill>
              </a:rPr>
              <a:t>ramach Planu </a:t>
            </a:r>
            <a:r>
              <a:rPr lang="pl-PL" sz="1400" i="1" dirty="0">
                <a:solidFill>
                  <a:srgbClr val="000000"/>
                </a:solidFill>
              </a:rPr>
              <a:t>działania Krajowej Sieci Obszarów Wiejskich na lata </a:t>
            </a:r>
            <a:r>
              <a:rPr lang="pl-PL" sz="1400" i="1" dirty="0" smtClean="0">
                <a:solidFill>
                  <a:srgbClr val="000000"/>
                </a:solidFill>
              </a:rPr>
              <a:t>2014-2020 Planu </a:t>
            </a:r>
            <a:r>
              <a:rPr lang="pl-PL" sz="1400" i="1" dirty="0">
                <a:solidFill>
                  <a:srgbClr val="000000"/>
                </a:solidFill>
              </a:rPr>
              <a:t>operacyjny na lata </a:t>
            </a:r>
            <a:r>
              <a:rPr lang="pl-PL" sz="1400" i="1" dirty="0" smtClean="0">
                <a:solidFill>
                  <a:srgbClr val="000000"/>
                </a:solidFill>
              </a:rPr>
              <a:t>2018-2019</a:t>
            </a:r>
            <a:r>
              <a:rPr lang="pl-PL" sz="1400" dirty="0" smtClean="0">
                <a:solidFill>
                  <a:srgbClr val="000000"/>
                </a:solidFill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błędnie </a:t>
            </a:r>
            <a:r>
              <a:rPr lang="pl-PL" sz="1400" dirty="0">
                <a:solidFill>
                  <a:srgbClr val="000000"/>
                </a:solidFill>
              </a:rPr>
              <a:t>wybierane </a:t>
            </a:r>
            <a:r>
              <a:rPr lang="pl-PL" sz="1400" dirty="0" smtClean="0">
                <a:solidFill>
                  <a:srgbClr val="000000"/>
                </a:solidFill>
              </a:rPr>
              <a:t>cele KSOW, niezwiązane z wybranym </a:t>
            </a:r>
            <a:r>
              <a:rPr lang="pl-PL" sz="1400" dirty="0">
                <a:solidFill>
                  <a:srgbClr val="000000"/>
                </a:solidFill>
              </a:rPr>
              <a:t>d</a:t>
            </a:r>
            <a:r>
              <a:rPr lang="pl-PL" sz="1400" dirty="0" smtClean="0">
                <a:solidFill>
                  <a:srgbClr val="000000"/>
                </a:solidFill>
              </a:rPr>
              <a:t>ziałaniem KSOW – </a:t>
            </a:r>
            <a:r>
              <a:rPr lang="pl-PL" sz="1400" dirty="0">
                <a:solidFill>
                  <a:srgbClr val="000000"/>
                </a:solidFill>
              </a:rPr>
              <a:t>niezgodnie z </a:t>
            </a:r>
            <a:r>
              <a:rPr lang="pl-PL" sz="1400" dirty="0" smtClean="0">
                <a:solidFill>
                  <a:srgbClr val="000000"/>
                </a:solidFill>
              </a:rPr>
              <a:t>logiką </a:t>
            </a:r>
            <a:r>
              <a:rPr lang="pl-PL" sz="1400" dirty="0">
                <a:solidFill>
                  <a:srgbClr val="000000"/>
                </a:solidFill>
              </a:rPr>
              <a:t>interwencji opisaną </a:t>
            </a:r>
            <a:r>
              <a:rPr lang="pl-PL" sz="1400" dirty="0" smtClean="0">
                <a:solidFill>
                  <a:srgbClr val="000000"/>
                </a:solidFill>
              </a:rPr>
              <a:t>w dokumentach </a:t>
            </a:r>
            <a:r>
              <a:rPr lang="pl-PL" sz="1400" dirty="0">
                <a:solidFill>
                  <a:srgbClr val="000000"/>
                </a:solidFill>
              </a:rPr>
              <a:t>konkursowych</a:t>
            </a:r>
            <a:r>
              <a:rPr lang="pl-PL" sz="1400" dirty="0" smtClean="0">
                <a:solidFill>
                  <a:srgbClr val="000000"/>
                </a:solidFill>
              </a:rPr>
              <a:t>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000000"/>
                </a:solidFill>
              </a:rPr>
              <a:t>wybieranie zbyt wielu tematów operacji – tylko w </a:t>
            </a:r>
            <a:r>
              <a:rPr lang="pl-PL" sz="1400" dirty="0" smtClean="0">
                <a:solidFill>
                  <a:srgbClr val="000000"/>
                </a:solidFill>
              </a:rPr>
              <a:t>celu </a:t>
            </a:r>
            <a:r>
              <a:rPr lang="pl-PL" sz="1400" dirty="0">
                <a:solidFill>
                  <a:srgbClr val="000000"/>
                </a:solidFill>
              </a:rPr>
              <a:t>uzyskania </a:t>
            </a:r>
            <a:r>
              <a:rPr lang="pl-PL" sz="1400" dirty="0" smtClean="0">
                <a:solidFill>
                  <a:srgbClr val="000000"/>
                </a:solidFill>
              </a:rPr>
              <a:t>większej </a:t>
            </a:r>
            <a:r>
              <a:rPr lang="pl-PL" sz="1400" dirty="0">
                <a:solidFill>
                  <a:srgbClr val="000000"/>
                </a:solidFill>
              </a:rPr>
              <a:t>liczby punktów, a bez </a:t>
            </a:r>
            <a:r>
              <a:rPr lang="pl-PL" sz="1400" dirty="0" smtClean="0">
                <a:solidFill>
                  <a:srgbClr val="000000"/>
                </a:solidFill>
              </a:rPr>
              <a:t>odzwierciedlenia </a:t>
            </a:r>
            <a:r>
              <a:rPr lang="pl-PL" sz="1400" dirty="0">
                <a:solidFill>
                  <a:srgbClr val="000000"/>
                </a:solidFill>
              </a:rPr>
              <a:t>w </a:t>
            </a:r>
            <a:r>
              <a:rPr lang="pl-PL" sz="1400" dirty="0" smtClean="0">
                <a:solidFill>
                  <a:srgbClr val="000000"/>
                </a:solidFill>
              </a:rPr>
              <a:t>uzasadnieniu wniosku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lvl="0" algn="just">
              <a:lnSpc>
                <a:spcPct val="150000"/>
              </a:lnSpc>
              <a:defRPr/>
            </a:pPr>
            <a:endParaRPr lang="pl-PL" sz="8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UZASADNIENIE POTRZEBY REALIZACJI: </a:t>
            </a:r>
            <a:endParaRPr lang="pl-PL" sz="1400" dirty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zbyt lakoniczne (</a:t>
            </a:r>
            <a:r>
              <a:rPr lang="pl-PL" sz="1400" dirty="0">
                <a:solidFill>
                  <a:srgbClr val="000000"/>
                </a:solidFill>
              </a:rPr>
              <a:t>tylko częściowe, bez odniesienia do wszystkich punktów, które wskazuje </a:t>
            </a:r>
            <a:r>
              <a:rPr lang="pl-PL" sz="1400" dirty="0" smtClean="0">
                <a:solidFill>
                  <a:srgbClr val="000000"/>
                </a:solidFill>
              </a:rPr>
              <a:t>Instrukcja) lub niewłaściwe określenie </a:t>
            </a:r>
            <a:r>
              <a:rPr lang="pl-PL" sz="1400" dirty="0">
                <a:solidFill>
                  <a:srgbClr val="000000"/>
                </a:solidFill>
              </a:rPr>
              <a:t>uzasadnienia potrzeby realizacji operacji </a:t>
            </a:r>
            <a:r>
              <a:rPr lang="pl-PL" sz="1400" dirty="0" smtClean="0">
                <a:solidFill>
                  <a:srgbClr val="000000"/>
                </a:solidFill>
              </a:rPr>
              <a:t>(uzasadnienie </a:t>
            </a:r>
            <a:r>
              <a:rPr lang="pl-PL" sz="1400" dirty="0">
                <a:solidFill>
                  <a:srgbClr val="000000"/>
                </a:solidFill>
              </a:rPr>
              <a:t>musi </a:t>
            </a:r>
            <a:r>
              <a:rPr lang="pl-PL" sz="1400" b="1" dirty="0">
                <a:solidFill>
                  <a:srgbClr val="000000"/>
                </a:solidFill>
              </a:rPr>
              <a:t>dokładnie opisywać </a:t>
            </a:r>
            <a:r>
              <a:rPr lang="pl-PL" sz="1400" dirty="0">
                <a:solidFill>
                  <a:srgbClr val="000000"/>
                </a:solidFill>
              </a:rPr>
              <a:t>wybrane cele, priorytety</a:t>
            </a:r>
            <a:r>
              <a:rPr lang="pl-PL" sz="1400" dirty="0" smtClean="0">
                <a:solidFill>
                  <a:srgbClr val="000000"/>
                </a:solidFill>
              </a:rPr>
              <a:t>, działanie </a:t>
            </a:r>
            <a:r>
              <a:rPr lang="pl-PL" sz="1400" dirty="0">
                <a:solidFill>
                  <a:srgbClr val="000000"/>
                </a:solidFill>
              </a:rPr>
              <a:t>i tematy </a:t>
            </a:r>
            <a:r>
              <a:rPr lang="pl-PL" sz="1400" dirty="0" smtClean="0">
                <a:solidFill>
                  <a:srgbClr val="000000"/>
                </a:solidFill>
              </a:rPr>
              <a:t>operacji, należy </a:t>
            </a:r>
            <a:r>
              <a:rPr lang="pl-PL" sz="1400" dirty="0">
                <a:solidFill>
                  <a:srgbClr val="000000"/>
                </a:solidFill>
              </a:rPr>
              <a:t>uzasadnić potrzebę </a:t>
            </a:r>
            <a:r>
              <a:rPr lang="pl-PL" sz="1400" dirty="0" smtClean="0">
                <a:solidFill>
                  <a:srgbClr val="000000"/>
                </a:solidFill>
              </a:rPr>
              <a:t>operacji </a:t>
            </a:r>
            <a:r>
              <a:rPr lang="pl-PL" sz="1400" dirty="0">
                <a:solidFill>
                  <a:srgbClr val="000000"/>
                </a:solidFill>
              </a:rPr>
              <a:t>w odniesieniu do </a:t>
            </a:r>
            <a:r>
              <a:rPr lang="pl-PL" sz="1400" b="1" dirty="0">
                <a:solidFill>
                  <a:srgbClr val="000000"/>
                </a:solidFill>
              </a:rPr>
              <a:t>wszystkich punktów, które przewiduje Instrukcja</a:t>
            </a:r>
            <a:r>
              <a:rPr lang="pl-PL" sz="1400" dirty="0">
                <a:solidFill>
                  <a:srgbClr val="000000"/>
                </a:solidFill>
              </a:rPr>
              <a:t>). </a:t>
            </a:r>
            <a:endParaRPr lang="pl-PL" sz="14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niewskazywanie problemu i/lub celów </a:t>
            </a:r>
            <a:r>
              <a:rPr lang="pl-PL" sz="1400" dirty="0">
                <a:solidFill>
                  <a:srgbClr val="000000"/>
                </a:solidFill>
              </a:rPr>
              <a:t>operacji lub wskazywanie tylko częściowe </a:t>
            </a:r>
            <a:r>
              <a:rPr lang="pl-PL" sz="1400" dirty="0" smtClean="0">
                <a:solidFill>
                  <a:srgbClr val="000000"/>
                </a:solidFill>
              </a:rPr>
              <a:t>(przy opisywaniu operacji należy zastanowić się jaki jest jej </a:t>
            </a:r>
            <a:r>
              <a:rPr lang="pl-PL" sz="1400" b="1" dirty="0" smtClean="0">
                <a:solidFill>
                  <a:srgbClr val="000000"/>
                </a:solidFill>
              </a:rPr>
              <a:t>cel </a:t>
            </a:r>
            <a:r>
              <a:rPr lang="pl-PL" sz="1400" b="1" dirty="0">
                <a:solidFill>
                  <a:srgbClr val="000000"/>
                </a:solidFill>
              </a:rPr>
              <a:t>główny i cele </a:t>
            </a:r>
            <a:r>
              <a:rPr lang="pl-PL" sz="1400" b="1" dirty="0" smtClean="0">
                <a:solidFill>
                  <a:srgbClr val="000000"/>
                </a:solidFill>
              </a:rPr>
              <a:t>szczegółowe oraz problem, który występuje na obszarach wiejskich</a:t>
            </a:r>
            <a:r>
              <a:rPr lang="pl-PL" sz="1400" dirty="0" smtClean="0">
                <a:solidFill>
                  <a:srgbClr val="000000"/>
                </a:solidFill>
              </a:rPr>
              <a:t>, a który operacja ma rozwiązać).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4875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332656"/>
            <a:ext cx="84119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GRUPA DOCELOWA: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n</a:t>
            </a:r>
            <a:r>
              <a:rPr lang="pl-PL" sz="1400" dirty="0" smtClean="0">
                <a:solidFill>
                  <a:srgbClr val="000000"/>
                </a:solidFill>
              </a:rPr>
              <a:t>iepełne określenie grupy docelowej, do jakiej skierowana jest operacja (Instrukcja wyraźnie wskazuje, jakie elementy muszą się znaleźć w tym polu).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FORMA REALIZACJI OPERACJI: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zbyt lakoniczne uzasadnienie wyboru formy </a:t>
            </a:r>
            <a:r>
              <a:rPr lang="pl-PL" sz="1400" dirty="0" smtClean="0">
                <a:solidFill>
                  <a:srgbClr val="000000"/>
                </a:solidFill>
              </a:rPr>
              <a:t>realizacji operacji.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EFEKTY REALIZACJI OPERACJI:</a:t>
            </a:r>
            <a:endParaRPr lang="pl-PL" sz="14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błędne określenie </a:t>
            </a:r>
            <a:r>
              <a:rPr lang="pl-PL" sz="1400" dirty="0">
                <a:solidFill>
                  <a:srgbClr val="000000"/>
                </a:solidFill>
              </a:rPr>
              <a:t>przewidywanych efektów realizacji operacji </a:t>
            </a:r>
            <a:r>
              <a:rPr lang="pl-PL" sz="1400" dirty="0" smtClean="0">
                <a:solidFill>
                  <a:srgbClr val="000000"/>
                </a:solidFill>
              </a:rPr>
              <a:t>– zbyt lakoniczne,</a:t>
            </a:r>
            <a:r>
              <a:rPr lang="pl-PL" sz="1400" dirty="0">
                <a:solidFill>
                  <a:srgbClr val="000000"/>
                </a:solidFill>
              </a:rPr>
              <a:t> </a:t>
            </a:r>
            <a:r>
              <a:rPr lang="pl-PL" sz="1400" dirty="0" smtClean="0">
                <a:solidFill>
                  <a:srgbClr val="000000"/>
                </a:solidFill>
              </a:rPr>
              <a:t>ogólne, bez wymaganych w Instrukcji odniesień, brak wymaganych uzasadnień.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DOŚWIADCZENIE </a:t>
            </a:r>
            <a:r>
              <a:rPr lang="pl-PL" sz="1400" dirty="0">
                <a:solidFill>
                  <a:srgbClr val="000000"/>
                </a:solidFill>
              </a:rPr>
              <a:t>PARTNERA KSOW </a:t>
            </a:r>
            <a:r>
              <a:rPr lang="pl-PL" sz="1400" dirty="0" smtClean="0">
                <a:solidFill>
                  <a:srgbClr val="000000"/>
                </a:solidFill>
              </a:rPr>
              <a:t>– opisywanie </a:t>
            </a:r>
            <a:r>
              <a:rPr lang="pl-PL" sz="1400" dirty="0">
                <a:solidFill>
                  <a:srgbClr val="000000"/>
                </a:solidFill>
              </a:rPr>
              <a:t>nie na temat, bez jakiejkolwiek zgodności z wnioskowaną operacją </a:t>
            </a:r>
            <a:r>
              <a:rPr lang="pl-PL" sz="1400" dirty="0" smtClean="0">
                <a:solidFill>
                  <a:srgbClr val="000000"/>
                </a:solidFill>
              </a:rPr>
              <a:t>– należy </a:t>
            </a:r>
            <a:r>
              <a:rPr lang="pl-PL" sz="1400" dirty="0">
                <a:solidFill>
                  <a:srgbClr val="000000"/>
                </a:solidFill>
              </a:rPr>
              <a:t>wskazać tylko operację zrealizowana wcześniej a zgodną z wnioskowaną obecnie pod względami, które wskazuje instrukcja. </a:t>
            </a:r>
            <a:endParaRPr lang="pl-PL" sz="14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UDZIAŁ DODATKOWYCH PARTNERÓW W REALIZACJI OPERACJI: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udział dodatkowych partnerów powinien mieć wymierny efekt, a nie być pozornym, tylko dla otrzymania dodatkowych punktów przy ocenie.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ZAŁĄCZNIKI: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niezaznaczenie wszystkich dołączonych </a:t>
            </a:r>
            <a:r>
              <a:rPr lang="pl-PL" sz="1400" dirty="0" smtClean="0">
                <a:solidFill>
                  <a:srgbClr val="000000"/>
                </a:solidFill>
              </a:rPr>
              <a:t>załączników, podanie niewłaściwej liczby załączników.</a:t>
            </a:r>
            <a:endParaRPr lang="pl-PL" sz="1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821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419996"/>
            <a:ext cx="84119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600" dirty="0">
                <a:solidFill>
                  <a:srgbClr val="000000"/>
                </a:solidFill>
              </a:rPr>
              <a:t>ZAŁĄCZNIK NR 1 </a:t>
            </a:r>
            <a:r>
              <a:rPr lang="pl-PL" sz="1600" dirty="0" smtClean="0">
                <a:solidFill>
                  <a:srgbClr val="000000"/>
                </a:solidFill>
              </a:rPr>
              <a:t>„ZESTAWIENIE RZECZOWO-FINANSOWE”: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600" dirty="0" smtClean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w</a:t>
            </a:r>
            <a:r>
              <a:rPr lang="pl-PL" sz="1600" dirty="0" smtClean="0">
                <a:solidFill>
                  <a:srgbClr val="000000"/>
                </a:solidFill>
              </a:rPr>
              <a:t>skazywanie nieodpowiednich </a:t>
            </a:r>
            <a:r>
              <a:rPr lang="pl-PL" sz="1600" dirty="0">
                <a:solidFill>
                  <a:srgbClr val="000000"/>
                </a:solidFill>
              </a:rPr>
              <a:t>do kosztu </a:t>
            </a:r>
            <a:r>
              <a:rPr lang="pl-PL" sz="1600" dirty="0" smtClean="0">
                <a:solidFill>
                  <a:srgbClr val="000000"/>
                </a:solidFill>
              </a:rPr>
              <a:t>jednostek miary;</a:t>
            </a:r>
            <a:endParaRPr lang="pl-PL" sz="1600" dirty="0">
              <a:solidFill>
                <a:srgbClr val="000000"/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ceny, kwoty wpisywane niezgodnie z Instrukcją – „do dwóch miejsc po przecinku”;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błędne wpisywanie kwoty netto/VAT/brutto czy kosztów cząstkowych,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pomyłki w sumowaniu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niewypełnianie lub niewłaściwe wypełnienie kolumny 10 „Uzasadnienie” (obecnie to 3 kolumny</a:t>
            </a:r>
            <a:r>
              <a:rPr lang="pl-PL" sz="1600" dirty="0" smtClean="0">
                <a:solidFill>
                  <a:srgbClr val="000000"/>
                </a:solidFill>
              </a:rPr>
              <a:t>):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- brak </a:t>
            </a:r>
            <a:r>
              <a:rPr lang="pl-PL" sz="1600" dirty="0">
                <a:solidFill>
                  <a:srgbClr val="000000"/>
                </a:solidFill>
              </a:rPr>
              <a:t>informacji o sposobach przeprowadzenia rozeznania rynku oraz wszystkich informacji dodatkowych (firmy, u których rozeznanie </a:t>
            </a:r>
            <a:r>
              <a:rPr lang="pl-PL" sz="1600" dirty="0" smtClean="0">
                <a:solidFill>
                  <a:srgbClr val="000000"/>
                </a:solidFill>
              </a:rPr>
              <a:t>przeprowadzono, </a:t>
            </a:r>
            <a:r>
              <a:rPr lang="pl-PL" sz="1600" dirty="0">
                <a:solidFill>
                  <a:srgbClr val="000000"/>
                </a:solidFill>
              </a:rPr>
              <a:t>zaproponowane kwoty itd.),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- brak </a:t>
            </a:r>
            <a:r>
              <a:rPr lang="pl-PL" sz="1600" dirty="0">
                <a:solidFill>
                  <a:srgbClr val="000000"/>
                </a:solidFill>
              </a:rPr>
              <a:t>wymaganych uzasadnień w odniesieniu do planowanych do poniesienia </a:t>
            </a:r>
            <a:r>
              <a:rPr lang="pl-PL" sz="1600" dirty="0" smtClean="0">
                <a:solidFill>
                  <a:srgbClr val="000000"/>
                </a:solidFill>
              </a:rPr>
              <a:t>kosztów. </a:t>
            </a:r>
            <a:endParaRPr lang="pl-PL" sz="16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endParaRPr lang="pl-PL" sz="1600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1314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42544" y="326261"/>
            <a:ext cx="84119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600" dirty="0">
                <a:solidFill>
                  <a:srgbClr val="000000"/>
                </a:solidFill>
              </a:rPr>
              <a:t>ZAŁĄCZNIK NR </a:t>
            </a:r>
            <a:r>
              <a:rPr lang="pl-PL" sz="1600" dirty="0" smtClean="0">
                <a:solidFill>
                  <a:srgbClr val="000000"/>
                </a:solidFill>
              </a:rPr>
              <a:t>2 „WKŁAD WŁASNY”: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wkład </a:t>
            </a:r>
            <a:r>
              <a:rPr lang="pl-PL" sz="1600" dirty="0">
                <a:solidFill>
                  <a:srgbClr val="000000"/>
                </a:solidFill>
              </a:rPr>
              <a:t>własny rzeczowy musi zostać oszacowany - np. w przypadku udostępnienia własnej sali na szkolenia wg posiadanego cennika lub na podstawie rozeznania kosztów wynajmu podobnych </a:t>
            </a:r>
            <a:r>
              <a:rPr lang="pl-PL" sz="1600" dirty="0" err="1">
                <a:solidFill>
                  <a:srgbClr val="000000"/>
                </a:solidFill>
              </a:rPr>
              <a:t>sal</a:t>
            </a:r>
            <a:r>
              <a:rPr lang="pl-PL" sz="1600" dirty="0">
                <a:solidFill>
                  <a:srgbClr val="000000"/>
                </a:solidFill>
              </a:rPr>
              <a:t> w okolicy; </a:t>
            </a:r>
            <a:endParaRPr lang="pl-PL" sz="16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>
                <a:solidFill>
                  <a:srgbClr val="000000"/>
                </a:solidFill>
              </a:rPr>
              <a:t>ZAŁĄCZNIK NR 3 „FORMY REALIZACJI OPERACJI”: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wypełnienie niewłaściwej tabeli w odniesieniu do zaplanowanej formy realizacji operacji;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wypełnienie tabeli/tabel niezgodnie z Instrukcją – np. brak dokładnego ramowego programu szkolenia/seminarium/konferencji;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określenie poszczególnych pozycji niezgodnie z opisem we wniosku;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brak wyszczególnienia zapotrzebowania technicznego;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brak jednolitości w załącznikach nr 1 i 3 (np. raz jedna forma realizacji operacji, raz trzy);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>
                <a:solidFill>
                  <a:srgbClr val="000000"/>
                </a:solidFill>
              </a:rPr>
              <a:t>INNE ZAŁĄCZNIKI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/>
                </a:solidFill>
              </a:rPr>
              <a:t>brak wersji elektronicznej wniosku i załączników</a:t>
            </a:r>
            <a:r>
              <a:rPr lang="pl-PL" sz="1600" dirty="0" smtClean="0">
                <a:solidFill>
                  <a:srgbClr val="000000"/>
                </a:solidFill>
              </a:rPr>
              <a:t>;</a:t>
            </a:r>
            <a:endParaRPr lang="pl-PL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139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briola" pitchFamily="82" charset="0"/>
              <a:ea typeface="+mn-ea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95536" y="1772816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  <a:defRPr/>
            </a:pPr>
            <a:r>
              <a:rPr lang="pl-PL" sz="3200" b="1" dirty="0" smtClean="0">
                <a:solidFill>
                  <a:srgbClr val="FFFFFF"/>
                </a:solidFill>
              </a:rPr>
              <a:t>OCENA WNIOSKÓW – PUNKTACJA </a:t>
            </a:r>
            <a:endParaRPr kumimoji="0" lang="pl-PL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 descr="C:\Users\malgorzata.bilska\Pictures\Desktop\Przechwytyw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5456"/>
            <a:ext cx="9144000" cy="125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302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95536" y="908720"/>
            <a:ext cx="8280920" cy="3888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Ocena złożonych w naborze formularzy wniosków jest szczegółowo opisana w </a:t>
            </a:r>
            <a:r>
              <a:rPr lang="pl-PL" sz="1600" i="1" dirty="0">
                <a:solidFill>
                  <a:srgbClr val="000000"/>
                </a:solidFill>
              </a:rPr>
              <a:t>Przewodniku po ocenie wniosku</a:t>
            </a:r>
            <a:r>
              <a:rPr lang="pl-PL" sz="1600" dirty="0">
                <a:solidFill>
                  <a:srgbClr val="000000"/>
                </a:solidFill>
              </a:rPr>
              <a:t> stanowiącym załącznik do </a:t>
            </a:r>
            <a:r>
              <a:rPr lang="pl-PL" sz="1600" i="1" dirty="0">
                <a:solidFill>
                  <a:srgbClr val="000000"/>
                </a:solidFill>
              </a:rPr>
              <a:t>Regulaminu konkursu</a:t>
            </a:r>
            <a:r>
              <a:rPr lang="pl-PL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Aby wniosek mógł zostać oceniony merytorycznie, musi spełnić </a:t>
            </a:r>
            <a:r>
              <a:rPr lang="pl-PL" sz="1600" b="1" dirty="0">
                <a:solidFill>
                  <a:srgbClr val="000000"/>
                </a:solidFill>
              </a:rPr>
              <a:t>wymagania formalne</a:t>
            </a:r>
            <a:r>
              <a:rPr lang="pl-PL" sz="1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Następnie jest oceniany pod względem </a:t>
            </a:r>
            <a:r>
              <a:rPr lang="pl-PL" sz="1600" b="1" dirty="0">
                <a:solidFill>
                  <a:srgbClr val="000000"/>
                </a:solidFill>
              </a:rPr>
              <a:t>spełnienia warunków wyboru </a:t>
            </a:r>
            <a:r>
              <a:rPr lang="pl-PL" sz="1600" b="1" dirty="0" smtClean="0">
                <a:solidFill>
                  <a:srgbClr val="000000"/>
                </a:solidFill>
              </a:rPr>
              <a:t>operacji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br>
              <a:rPr lang="pl-PL" sz="1600" dirty="0" smtClean="0">
                <a:solidFill>
                  <a:srgbClr val="000000"/>
                </a:solidFill>
              </a:rPr>
            </a:br>
            <a:r>
              <a:rPr lang="pl-PL" sz="1600" dirty="0" smtClean="0">
                <a:solidFill>
                  <a:srgbClr val="000000"/>
                </a:solidFill>
              </a:rPr>
              <a:t>(w </a:t>
            </a:r>
            <a:r>
              <a:rPr lang="pl-PL" sz="1600" dirty="0">
                <a:solidFill>
                  <a:srgbClr val="000000"/>
                </a:solidFill>
              </a:rPr>
              <a:t>przypadku niespełnienia warunku operacja nie podlega dalszej </a:t>
            </a:r>
            <a:r>
              <a:rPr lang="pl-PL" sz="1600" dirty="0" smtClean="0">
                <a:solidFill>
                  <a:srgbClr val="000000"/>
                </a:solidFill>
              </a:rPr>
              <a:t>ocenie). </a:t>
            </a:r>
          </a:p>
          <a:p>
            <a:pPr algn="just">
              <a:lnSpc>
                <a:spcPct val="150000"/>
              </a:lnSpc>
            </a:pP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Po zakończeniu oceny formalnej kolejnym etapem jest </a:t>
            </a:r>
            <a:r>
              <a:rPr lang="pl-PL" sz="1600" b="1" dirty="0">
                <a:solidFill>
                  <a:srgbClr val="000000"/>
                </a:solidFill>
              </a:rPr>
              <a:t>ocena spełnienia kryteriów wyboru operacji </a:t>
            </a:r>
            <a:r>
              <a:rPr lang="pl-PL" sz="1600" dirty="0">
                <a:solidFill>
                  <a:srgbClr val="000000"/>
                </a:solidFill>
              </a:rPr>
              <a:t>(ocena punktowa).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2781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908720"/>
            <a:ext cx="841199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500" dirty="0" smtClean="0">
                <a:solidFill>
                  <a:srgbClr val="000000"/>
                </a:solidFill>
              </a:rPr>
              <a:t>WNIOSEK: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50" dirty="0" smtClean="0">
                <a:solidFill>
                  <a:srgbClr val="000000"/>
                </a:solidFill>
              </a:rPr>
              <a:t>Wniosek KONIECZNIE trzeba wypełniać po zapoznaniu się z Instrukcją (każde pole we wniosku należy wypełniać dopiero </a:t>
            </a:r>
            <a:r>
              <a:rPr lang="pl-PL" sz="1450" b="1" dirty="0" smtClean="0">
                <a:solidFill>
                  <a:srgbClr val="000000"/>
                </a:solidFill>
              </a:rPr>
              <a:t>po zapoznaniu się z zapisami Instrukcji</a:t>
            </a:r>
            <a:r>
              <a:rPr lang="pl-PL" sz="1450" dirty="0" smtClean="0">
                <a:solidFill>
                  <a:srgbClr val="000000"/>
                </a:solidFill>
              </a:rPr>
              <a:t>, która wyraźnie wskazuje jakie informacje w którym punkcie muszą się znaleźć). 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45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50" dirty="0" smtClean="0">
                <a:solidFill>
                  <a:srgbClr val="000000"/>
                </a:solidFill>
              </a:rPr>
              <a:t>Wypełnienie niezgodnie z Instrukcją będzie skutkowało </a:t>
            </a:r>
            <a:r>
              <a:rPr lang="pl-PL" sz="1450" b="1" dirty="0" smtClean="0">
                <a:solidFill>
                  <a:srgbClr val="000000"/>
                </a:solidFill>
              </a:rPr>
              <a:t>wezwaniem partnera do uzupełnienia </a:t>
            </a:r>
            <a:r>
              <a:rPr lang="pl-PL" sz="1450" dirty="0" smtClean="0">
                <a:solidFill>
                  <a:srgbClr val="000000"/>
                </a:solidFill>
              </a:rPr>
              <a:t>wniosku i </a:t>
            </a:r>
            <a:r>
              <a:rPr lang="pl-PL" sz="1450" b="1" dirty="0" smtClean="0">
                <a:solidFill>
                  <a:srgbClr val="000000"/>
                </a:solidFill>
              </a:rPr>
              <a:t>wydłużeniem procedury </a:t>
            </a:r>
            <a:r>
              <a:rPr lang="pl-PL" sz="1450" dirty="0" smtClean="0">
                <a:solidFill>
                  <a:srgbClr val="000000"/>
                </a:solidFill>
              </a:rPr>
              <a:t>oceny wniosków. 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797" y="3411923"/>
            <a:ext cx="5805488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1032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08080" y="476672"/>
            <a:ext cx="8412391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dirty="0">
                <a:solidFill>
                  <a:srgbClr val="000000"/>
                </a:solidFill>
              </a:rPr>
              <a:t>W wyniku tej oceny Partner może otrzymać punkty za: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1. prawidłowo zidentyfikowaną grupę docelową </a:t>
            </a:r>
            <a:r>
              <a:rPr lang="pl-PL" sz="1600" dirty="0" smtClean="0">
                <a:solidFill>
                  <a:srgbClr val="000000"/>
                </a:solidFill>
              </a:rPr>
              <a:t>operacji;</a:t>
            </a: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2. adekwatną do celu operacji i prawidłowo opisaną formę realizacji </a:t>
            </a:r>
            <a:r>
              <a:rPr lang="pl-PL" sz="1600" dirty="0" smtClean="0">
                <a:solidFill>
                  <a:srgbClr val="000000"/>
                </a:solidFill>
              </a:rPr>
              <a:t>operacji;</a:t>
            </a: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3. prawidłowo przewidywane i opisane efekty realizacji </a:t>
            </a:r>
            <a:r>
              <a:rPr lang="pl-PL" sz="1600" dirty="0" smtClean="0">
                <a:solidFill>
                  <a:srgbClr val="000000"/>
                </a:solidFill>
              </a:rPr>
              <a:t>operacji;</a:t>
            </a: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4. uzasadnionych co najmniej 85% zaplanowanych kosztów realizacji </a:t>
            </a:r>
            <a:r>
              <a:rPr lang="pl-PL" sz="1600" dirty="0" smtClean="0">
                <a:solidFill>
                  <a:srgbClr val="000000"/>
                </a:solidFill>
              </a:rPr>
              <a:t>operacji;</a:t>
            </a: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5. grupę docelową operacji, której ponad połowę stanowią osoby do 35 roku życia mieszkające na obszarach </a:t>
            </a:r>
            <a:r>
              <a:rPr lang="pl-PL" sz="1600" dirty="0" smtClean="0">
                <a:solidFill>
                  <a:srgbClr val="000000"/>
                </a:solidFill>
              </a:rPr>
              <a:t>wiejskich; </a:t>
            </a: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6. udział dodatkowych partnerów KSOW w realizacji </a:t>
            </a:r>
            <a:r>
              <a:rPr lang="pl-PL" sz="1600" dirty="0" smtClean="0">
                <a:solidFill>
                  <a:srgbClr val="000000"/>
                </a:solidFill>
              </a:rPr>
              <a:t>operacji;</a:t>
            </a:r>
          </a:p>
          <a:p>
            <a:pPr algn="just">
              <a:lnSpc>
                <a:spcPct val="150000"/>
              </a:lnSpc>
            </a:pPr>
            <a:r>
              <a:rPr lang="pl-PL" sz="1600" dirty="0" smtClean="0">
                <a:solidFill>
                  <a:srgbClr val="000000"/>
                </a:solidFill>
              </a:rPr>
              <a:t>7</a:t>
            </a:r>
            <a:r>
              <a:rPr lang="pl-PL" sz="1600" dirty="0">
                <a:solidFill>
                  <a:srgbClr val="000000"/>
                </a:solidFill>
              </a:rPr>
              <a:t>. doświadczenie partnera KSOW, który złożył wniosek o wybór operacji, lub co najmniej jednego z dodatkowych partnerów </a:t>
            </a:r>
            <a:r>
              <a:rPr lang="pl-PL" sz="1600" dirty="0" smtClean="0">
                <a:solidFill>
                  <a:srgbClr val="000000"/>
                </a:solidFill>
              </a:rPr>
              <a:t>KSOW;</a:t>
            </a: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8. wkład własny partnera KSOW, który złożył wniosek o wybór operacji, lub co najmniej jednego z dodatkowych partnerów </a:t>
            </a:r>
            <a:r>
              <a:rPr lang="pl-PL" sz="1600" dirty="0" smtClean="0">
                <a:solidFill>
                  <a:srgbClr val="000000"/>
                </a:solidFill>
              </a:rPr>
              <a:t>KSOW; </a:t>
            </a:r>
            <a:endParaRPr lang="pl-PL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solidFill>
                  <a:srgbClr val="000000"/>
                </a:solidFill>
              </a:rPr>
              <a:t>9. każdy wybrany temat, jeśli uzasadnienie potrzeby realizacji operacji potwierdza, że operacja ich dotyczy.</a:t>
            </a:r>
            <a:endParaRPr lang="pl-PL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259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68321" y="148478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0000"/>
                </a:solidFill>
              </a:rPr>
              <a:t>Dziękuję za uwagę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83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764704"/>
            <a:ext cx="841199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500" dirty="0" smtClean="0">
                <a:solidFill>
                  <a:srgbClr val="000000"/>
                </a:solidFill>
              </a:rPr>
              <a:t>WNIOSEK: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500" dirty="0" smtClean="0">
                <a:solidFill>
                  <a:srgbClr val="000000"/>
                </a:solidFill>
              </a:rPr>
              <a:t>Zmienił się formularz wniosku w porównaniu do roku ubiegłego – aby ułatwić partnerom zadanie, dodane zostały komentarze do poszczególnych pól, co ułatwia wpisywanie właściwych danych.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76" y="1942658"/>
            <a:ext cx="4748971" cy="371858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84755" y="4338967"/>
            <a:ext cx="4475277" cy="1250273"/>
          </a:xfrm>
          <a:prstGeom prst="rect">
            <a:avLst/>
          </a:prstGeom>
          <a:noFill/>
          <a:ln>
            <a:solidFill>
              <a:srgbClr val="DA1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625" y="2371560"/>
            <a:ext cx="4275444" cy="157084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0624" y="2586703"/>
            <a:ext cx="4147840" cy="127434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087847" y="4157550"/>
            <a:ext cx="3516601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/>
              <a:t>Należy zapoznać się z podanymi wskazówkami i zgodnie z nimi wypełnić dane pole. </a:t>
            </a:r>
            <a:endParaRPr lang="pl-PL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6663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lata 2014–2020.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53676" y="362400"/>
            <a:ext cx="184206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500" dirty="0" smtClean="0">
                <a:solidFill>
                  <a:srgbClr val="000000"/>
                </a:solidFill>
              </a:rPr>
              <a:t>WNIOSEK</a:t>
            </a:r>
            <a:r>
              <a:rPr lang="pl-PL" sz="1500" dirty="0">
                <a:solidFill>
                  <a:srgbClr val="000000"/>
                </a:solidFill>
              </a:rPr>
              <a:t>: </a:t>
            </a:r>
            <a:endParaRPr lang="pl-PL" sz="15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500" dirty="0" smtClean="0">
                <a:solidFill>
                  <a:srgbClr val="000000"/>
                </a:solidFill>
              </a:rPr>
              <a:t>CZĘŚĆ OGÓLNA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500" dirty="0" smtClean="0">
                <a:solidFill>
                  <a:srgbClr val="000000"/>
                </a:solidFill>
              </a:rPr>
              <a:t>i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500" dirty="0">
                <a:solidFill>
                  <a:srgbClr val="000000"/>
                </a:solidFill>
              </a:rPr>
              <a:t>DANE ADRESOWE PARTNERA</a:t>
            </a:r>
            <a:endParaRPr lang="pl-PL" sz="15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endParaRPr lang="pl-PL" sz="15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pl-PL" sz="1500" dirty="0" smtClean="0">
                <a:solidFill>
                  <a:srgbClr val="000000"/>
                </a:solidFill>
              </a:rPr>
              <a:t>Trzeba zwrócić uwagę, żeby wszystkie pola ogólne były poprawnie wypełnione, zgodnie ze stanem faktycznym. 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013" y="1055168"/>
            <a:ext cx="6502427" cy="4570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8119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764704"/>
            <a:ext cx="84119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DANE DOTYCZĄCE </a:t>
            </a:r>
            <a:r>
              <a:rPr lang="pl-PL" sz="1400" dirty="0" smtClean="0">
                <a:solidFill>
                  <a:srgbClr val="000000"/>
                </a:solidFill>
              </a:rPr>
              <a:t>OPERACJI: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Priorytety PROW na lata 2014-2020, Cele i Działania KSOW na lata 2014-2020: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W konkursie 2/2018 do JR KSOW WŁ można składać wnioski na jedno z trzech działań. </a:t>
            </a:r>
          </a:p>
          <a:p>
            <a:pPr lvl="0" algn="just">
              <a:defRPr/>
            </a:pPr>
            <a:endParaRPr lang="pl-PL" sz="8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200" dirty="0" smtClean="0">
                <a:solidFill>
                  <a:srgbClr val="000000"/>
                </a:solidFill>
              </a:rPr>
              <a:t>ZGODNIE Z LOGIKĄ INTERWENCJI KSOW NALEŻY DOBRAĆ DZIAŁANIE DO CELU, ODPOWIEDNIO BĘDZIE TO: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Cel </a:t>
            </a:r>
            <a:r>
              <a:rPr lang="pl-PL" sz="1400" b="1" dirty="0">
                <a:solidFill>
                  <a:srgbClr val="000000"/>
                </a:solidFill>
              </a:rPr>
              <a:t>1: Zwiększenie udziału zainteresowanych stron we wdrażaniu inicjatyw na rzecz rozwoju obszarów wiejskich.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Działania KSOW: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Nr 6. Ułatwianie wymiany wiedzy pomiędzy podmiotami uczestniczącymi w rozwoju obszarów wiejskich oraz wymiana i rozpowszechnianie rezultatów działań na rzecz tego rozwoju.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Nr 9. Wspieranie współpracy w sektorze rolnym i realizacji przez rolników wspólnych inwestycji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Cel </a:t>
            </a:r>
            <a:r>
              <a:rPr lang="pl-PL" sz="1400" b="1" dirty="0">
                <a:solidFill>
                  <a:srgbClr val="000000"/>
                </a:solidFill>
              </a:rPr>
              <a:t>5: Aktywizacja mieszkańców wsi na rzecz podejmowania inicjatyw w zakresie rozwoju obszarów wiejskich, w tym kreowania miejsc pracy na terenach wiejskich.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Działania KSOW: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Nr 4. Szkolenia i działania na rzecz tworzenia sieci kontaktów dla Lokalnych Grup Działania (LGD), w tym zapewnianie pomocy technicznej w zakresie współpracy </a:t>
            </a:r>
            <a:r>
              <a:rPr lang="pl-PL" sz="1400" dirty="0" err="1">
                <a:solidFill>
                  <a:srgbClr val="000000"/>
                </a:solidFill>
              </a:rPr>
              <a:t>międzyterytorialnej</a:t>
            </a:r>
            <a:r>
              <a:rPr lang="pl-PL" sz="1400" dirty="0">
                <a:solidFill>
                  <a:srgbClr val="000000"/>
                </a:solidFill>
              </a:rPr>
              <a:t> i międzynarodowej</a:t>
            </a:r>
            <a:r>
              <a:rPr lang="pl-PL" sz="1400" dirty="0" smtClean="0">
                <a:solidFill>
                  <a:srgbClr val="000000"/>
                </a:solidFill>
              </a:rPr>
              <a:t>.</a:t>
            </a:r>
            <a:endParaRPr lang="pl-PL" sz="1400" dirty="0">
              <a:solidFill>
                <a:srgbClr val="000000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714374" y="323945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9480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074509"/>
            <a:ext cx="84119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400" dirty="0">
                <a:solidFill>
                  <a:srgbClr val="000000"/>
                </a:solidFill>
              </a:rPr>
              <a:t>DANE DOTYCZĄCE </a:t>
            </a:r>
            <a:r>
              <a:rPr lang="pl-PL" sz="1400" dirty="0" smtClean="0">
                <a:solidFill>
                  <a:srgbClr val="000000"/>
                </a:solidFill>
              </a:rPr>
              <a:t>OPERACJI: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b="1" dirty="0" smtClean="0">
                <a:solidFill>
                  <a:srgbClr val="000000"/>
                </a:solidFill>
              </a:rPr>
              <a:t>Tematy operacji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Można wybrać więcej niż jeden temat operacji, za co przyznawane są punkty. 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400" dirty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Trzeba jednak pamiętać</a:t>
            </a:r>
            <a:r>
              <a:rPr lang="pl-PL" sz="1400" dirty="0">
                <a:solidFill>
                  <a:srgbClr val="000000"/>
                </a:solidFill>
              </a:rPr>
              <a:t>, </a:t>
            </a:r>
            <a:r>
              <a:rPr lang="pl-PL" sz="1400" dirty="0" smtClean="0">
                <a:solidFill>
                  <a:srgbClr val="000000"/>
                </a:solidFill>
              </a:rPr>
              <a:t>że wszystkie wybrane tematy muszą zostać we wniosku dobrze opisane (odnoszenie się do nich jest konieczne na przykład w każdym uzasadnieniu w dalszej części wniosku – punkty 5, 6, 8), a w toku operacji zrealizowane.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4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000000"/>
                </a:solidFill>
              </a:rPr>
              <a:t>Tak więc wybranie tematów musi być dobrze przemyślane, a one same trafnie nawiązywać do założeń operacji.</a:t>
            </a: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714374" y="467961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6061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176422"/>
            <a:ext cx="8411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UZASADNIENIE POTRZEBY REALIZACJI: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Trzeba zastanowić się </a:t>
            </a:r>
            <a:r>
              <a:rPr lang="pl-PL" sz="1600" b="1" dirty="0" smtClean="0">
                <a:solidFill>
                  <a:srgbClr val="000000"/>
                </a:solidFill>
              </a:rPr>
              <a:t>dlaczego</a:t>
            </a:r>
            <a:r>
              <a:rPr lang="pl-PL" sz="1600" dirty="0" smtClean="0">
                <a:solidFill>
                  <a:srgbClr val="000000"/>
                </a:solidFill>
              </a:rPr>
              <a:t> planowana i wnioskowana operacja akurat na Państwa terenie </a:t>
            </a:r>
            <a:r>
              <a:rPr lang="pl-PL" sz="1600" b="1" dirty="0" smtClean="0">
                <a:solidFill>
                  <a:srgbClr val="000000"/>
                </a:solidFill>
              </a:rPr>
              <a:t>jest potrzebna</a:t>
            </a:r>
            <a:r>
              <a:rPr lang="pl-PL" sz="1600" dirty="0" smtClean="0">
                <a:solidFill>
                  <a:srgbClr val="000000"/>
                </a:solidFill>
              </a:rPr>
              <a:t>, należy </a:t>
            </a:r>
            <a:r>
              <a:rPr lang="pl-PL" sz="1600" b="1" dirty="0" smtClean="0">
                <a:solidFill>
                  <a:srgbClr val="000000"/>
                </a:solidFill>
              </a:rPr>
              <a:t>uzasadnić</a:t>
            </a:r>
            <a:r>
              <a:rPr lang="pl-PL" sz="1600" dirty="0" smtClean="0">
                <a:solidFill>
                  <a:srgbClr val="000000"/>
                </a:solidFill>
              </a:rPr>
              <a:t> to, że jest konieczna i wskazać potrzebę jej zrealizowania. W tym punkcie proszę: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przemyśleć </a:t>
            </a:r>
            <a:r>
              <a:rPr lang="pl-PL" sz="1600" b="1" dirty="0" smtClean="0">
                <a:solidFill>
                  <a:srgbClr val="000000"/>
                </a:solidFill>
              </a:rPr>
              <a:t>jaki jest problem na danym terenie </a:t>
            </a:r>
            <a:r>
              <a:rPr lang="pl-PL" sz="1600" dirty="0" smtClean="0">
                <a:solidFill>
                  <a:srgbClr val="000000"/>
                </a:solidFill>
              </a:rPr>
              <a:t>związany z obszarami wiejskimi, który wnioskodawca chce rozwiązać, i wskazać ten problem;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rgbClr val="000000"/>
                </a:solidFill>
              </a:rPr>
              <a:t>postawić sobie cele projektu</a:t>
            </a:r>
            <a:r>
              <a:rPr lang="pl-PL" sz="1600" dirty="0" smtClean="0">
                <a:solidFill>
                  <a:srgbClr val="000000"/>
                </a:solidFill>
              </a:rPr>
              <a:t>: główny i szczegółowe (nie są to cele KSOW tylko wnioskodawcy, ale z celami KSOW związane), które w toku operacji zostaną zrealizowane;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zastanowić się w jaki sposób </a:t>
            </a:r>
            <a:r>
              <a:rPr lang="pl-PL" sz="1600" b="1" dirty="0" smtClean="0">
                <a:solidFill>
                  <a:srgbClr val="000000"/>
                </a:solidFill>
              </a:rPr>
              <a:t>cele wydarzenia</a:t>
            </a:r>
            <a:r>
              <a:rPr lang="pl-PL" sz="1600" dirty="0" smtClean="0">
                <a:solidFill>
                  <a:srgbClr val="000000"/>
                </a:solidFill>
              </a:rPr>
              <a:t>, które Partner sobie postawił, </a:t>
            </a:r>
            <a:r>
              <a:rPr lang="pl-PL" sz="1600" b="1" dirty="0" smtClean="0">
                <a:solidFill>
                  <a:srgbClr val="000000"/>
                </a:solidFill>
              </a:rPr>
              <a:t>wiążą się z zadeklarowanym celem KSOW, działaniem, priorytetem i jak realizują tematy</a:t>
            </a:r>
            <a:r>
              <a:rPr lang="pl-PL" sz="1600" dirty="0" smtClean="0">
                <a:solidFill>
                  <a:srgbClr val="000000"/>
                </a:solidFill>
              </a:rPr>
              <a:t>, które planujemy zrealizować (każdy wskazany temat trzeba omówić).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7474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388862" y="6442502"/>
            <a:ext cx="6319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Pomocy Technicznej Programu Rozwoju Obszarów Wiejskich na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 2014–2020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</a:t>
            </a:r>
            <a:r>
              <a:rPr kumimoji="0" 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 2014–2020 </a:t>
            </a:r>
            <a:r>
              <a:rPr kumimoji="0" lang="pl-PL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Minister Rolnictwa i Rozwoju Wsi. Materiał opracowany przez Urząd Marszałkowski Województwa Łódzkiego.  </a:t>
            </a:r>
            <a:endParaRPr kumimoji="0" lang="pl-PL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>
            <a:spLocks noChangeArrowheads="1"/>
          </p:cNvSpPr>
          <p:nvPr/>
        </p:nvSpPr>
        <p:spPr bwMode="auto">
          <a:xfrm>
            <a:off x="714374" y="476672"/>
            <a:ext cx="8082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1" hangingPunct="1">
              <a:defRPr/>
            </a:pPr>
            <a:r>
              <a:rPr lang="pl-PL" altLang="pl-PL" sz="3200" dirty="0" smtClean="0">
                <a:solidFill>
                  <a:srgbClr val="000000"/>
                </a:solidFill>
              </a:rPr>
              <a:t>Formularz </a:t>
            </a:r>
            <a:r>
              <a:rPr lang="pl-PL" altLang="pl-PL" sz="3200" dirty="0">
                <a:solidFill>
                  <a:srgbClr val="000000"/>
                </a:solidFill>
              </a:rPr>
              <a:t>wniosku</a:t>
            </a:r>
            <a:endParaRPr kumimoji="0" lang="pl-PL" alt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85004" y="1052736"/>
            <a:ext cx="84119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GRUPA </a:t>
            </a:r>
            <a:r>
              <a:rPr lang="pl-PL" sz="1600" dirty="0">
                <a:solidFill>
                  <a:srgbClr val="000000"/>
                </a:solidFill>
              </a:rPr>
              <a:t>DOCELOWA: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Trzeba zastanowić się </a:t>
            </a:r>
            <a:r>
              <a:rPr lang="pl-PL" sz="1600" b="1" dirty="0" smtClean="0">
                <a:solidFill>
                  <a:srgbClr val="000000"/>
                </a:solidFill>
              </a:rPr>
              <a:t>do kogo chcemy skierować naszą operację</a:t>
            </a:r>
            <a:r>
              <a:rPr lang="pl-PL" sz="1600" dirty="0" smtClean="0">
                <a:solidFill>
                  <a:srgbClr val="000000"/>
                </a:solidFill>
              </a:rPr>
              <a:t>, kto będzie jej uczestnikiem, odbiorcą i dlaczego akurat ta grupa (może tu pomóc problem, który założyliśmy do rozwiązania w poprzednim punkcie). </a:t>
            </a:r>
          </a:p>
          <a:p>
            <a:pPr lvl="0" algn="just">
              <a:lnSpc>
                <a:spcPct val="150000"/>
              </a:lnSpc>
              <a:defRPr/>
            </a:pPr>
            <a:endParaRPr lang="pl-PL" sz="1600" dirty="0" smtClean="0">
              <a:solidFill>
                <a:srgbClr val="000000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Należy w tym polu formularza wniosku: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dirty="0" smtClean="0">
                <a:solidFill>
                  <a:srgbClr val="000000"/>
                </a:solidFill>
              </a:rPr>
              <a:t>określić grupę docelową</a:t>
            </a:r>
            <a:r>
              <a:rPr lang="pl-PL" sz="1600" dirty="0" smtClean="0">
                <a:solidFill>
                  <a:srgbClr val="000000"/>
                </a:solidFill>
              </a:rPr>
              <a:t>, dla której podejmujemy się realizacji operacji;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uzasadnić </a:t>
            </a:r>
            <a:r>
              <a:rPr lang="pl-PL" sz="1600" dirty="0">
                <a:solidFill>
                  <a:srgbClr val="000000"/>
                </a:solidFill>
              </a:rPr>
              <a:t>dlaczego akurat ta </a:t>
            </a:r>
            <a:r>
              <a:rPr lang="pl-PL" sz="1600" dirty="0" smtClean="0">
                <a:solidFill>
                  <a:srgbClr val="000000"/>
                </a:solidFill>
              </a:rPr>
              <a:t>grupa została </a:t>
            </a:r>
            <a:r>
              <a:rPr lang="pl-PL" sz="1600" dirty="0">
                <a:solidFill>
                  <a:srgbClr val="000000"/>
                </a:solidFill>
              </a:rPr>
              <a:t>wybrana – </a:t>
            </a:r>
            <a:r>
              <a:rPr lang="pl-PL" sz="1600" b="1" dirty="0" smtClean="0">
                <a:solidFill>
                  <a:srgbClr val="000000"/>
                </a:solidFill>
              </a:rPr>
              <a:t>koniecznie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r>
              <a:rPr lang="pl-PL" sz="1600" dirty="0">
                <a:solidFill>
                  <a:srgbClr val="000000"/>
                </a:solidFill>
              </a:rPr>
              <a:t>w odniesieniu do innych części wniosku: </a:t>
            </a:r>
            <a:r>
              <a:rPr lang="pl-PL" sz="1600" b="1" dirty="0" smtClean="0">
                <a:solidFill>
                  <a:srgbClr val="000000"/>
                </a:solidFill>
              </a:rPr>
              <a:t>celów operacji</a:t>
            </a:r>
            <a:r>
              <a:rPr lang="pl-PL" sz="1600" dirty="0" smtClean="0">
                <a:solidFill>
                  <a:srgbClr val="000000"/>
                </a:solidFill>
              </a:rPr>
              <a:t>, </a:t>
            </a:r>
            <a:r>
              <a:rPr lang="pl-PL" sz="1600" b="1" dirty="0" smtClean="0">
                <a:solidFill>
                  <a:srgbClr val="000000"/>
                </a:solidFill>
              </a:rPr>
              <a:t>zakresu operacji </a:t>
            </a:r>
            <a:r>
              <a:rPr lang="pl-PL" sz="1600" dirty="0" smtClean="0">
                <a:solidFill>
                  <a:srgbClr val="000000"/>
                </a:solidFill>
              </a:rPr>
              <a:t>(każdy </a:t>
            </a:r>
            <a:r>
              <a:rPr lang="pl-PL" sz="1600" dirty="0">
                <a:solidFill>
                  <a:srgbClr val="000000"/>
                </a:solidFill>
              </a:rPr>
              <a:t>z wybranych w pkt. 4 </a:t>
            </a:r>
            <a:r>
              <a:rPr lang="pl-PL" sz="1600" b="1" dirty="0">
                <a:solidFill>
                  <a:srgbClr val="000000"/>
                </a:solidFill>
              </a:rPr>
              <a:t>tematów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  <a:r>
              <a:rPr lang="pl-PL" sz="1600" dirty="0" smtClean="0">
                <a:solidFill>
                  <a:srgbClr val="000000"/>
                </a:solidFill>
              </a:rPr>
              <a:t>operacji), wskazanych (w </a:t>
            </a:r>
            <a:r>
              <a:rPr lang="pl-PL" sz="1600" dirty="0">
                <a:solidFill>
                  <a:srgbClr val="000000"/>
                </a:solidFill>
              </a:rPr>
              <a:t>pkt. 9.1 i </a:t>
            </a:r>
            <a:r>
              <a:rPr lang="pl-PL" sz="1600" dirty="0" smtClean="0">
                <a:solidFill>
                  <a:srgbClr val="000000"/>
                </a:solidFill>
              </a:rPr>
              <a:t>9.2) przewidywanych </a:t>
            </a:r>
            <a:r>
              <a:rPr lang="pl-PL" sz="1600" b="1" dirty="0" smtClean="0">
                <a:solidFill>
                  <a:srgbClr val="000000"/>
                </a:solidFill>
              </a:rPr>
              <a:t>efektów </a:t>
            </a:r>
            <a:r>
              <a:rPr lang="pl-PL" sz="1600" b="1" dirty="0">
                <a:solidFill>
                  <a:srgbClr val="000000"/>
                </a:solidFill>
              </a:rPr>
              <a:t>realizacji </a:t>
            </a:r>
            <a:r>
              <a:rPr lang="pl-PL" sz="1600" b="1" dirty="0" smtClean="0">
                <a:solidFill>
                  <a:srgbClr val="000000"/>
                </a:solidFill>
              </a:rPr>
              <a:t>operacji;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000000"/>
                </a:solidFill>
              </a:rPr>
              <a:t>podać </a:t>
            </a:r>
            <a:r>
              <a:rPr lang="pl-PL" sz="1600" b="1" dirty="0">
                <a:solidFill>
                  <a:srgbClr val="000000"/>
                </a:solidFill>
              </a:rPr>
              <a:t>sposób </a:t>
            </a:r>
            <a:r>
              <a:rPr lang="pl-PL" sz="1600" b="1" dirty="0" smtClean="0">
                <a:solidFill>
                  <a:srgbClr val="000000"/>
                </a:solidFill>
              </a:rPr>
              <a:t>rekrutacji </a:t>
            </a:r>
            <a:r>
              <a:rPr lang="pl-PL" sz="1600" dirty="0" smtClean="0">
                <a:solidFill>
                  <a:srgbClr val="000000"/>
                </a:solidFill>
              </a:rPr>
              <a:t>danej grupy.</a:t>
            </a:r>
            <a:endParaRPr lang="pl-PL" sz="16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6525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3984</TotalTime>
  <Words>3901</Words>
  <Application>Microsoft Office PowerPoint</Application>
  <PresentationFormat>Pokaz na ekranie (4:3)</PresentationFormat>
  <Paragraphs>289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44</vt:i4>
      </vt:variant>
      <vt:variant>
        <vt:lpstr>Tytuły slajdów</vt:lpstr>
      </vt:variant>
      <vt:variant>
        <vt:i4>31</vt:i4>
      </vt:variant>
    </vt:vector>
  </HeadingPairs>
  <TitlesOfParts>
    <vt:vector size="81" baseType="lpstr">
      <vt:lpstr>Arial</vt:lpstr>
      <vt:lpstr>Calibri</vt:lpstr>
      <vt:lpstr>Gabriola</vt:lpstr>
      <vt:lpstr>Segoe UI</vt:lpstr>
      <vt:lpstr>Tahoma</vt:lpstr>
      <vt:lpstr>Times New Roman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Projekt domyślny</vt:lpstr>
      <vt:lpstr>7_zielony</vt:lpstr>
      <vt:lpstr>28_czerwony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Magdalena Kochanowska</cp:lastModifiedBy>
  <cp:revision>334</cp:revision>
  <dcterms:created xsi:type="dcterms:W3CDTF">2013-04-03T19:48:29Z</dcterms:created>
  <dcterms:modified xsi:type="dcterms:W3CDTF">2018-01-23T12:54:51Z</dcterms:modified>
</cp:coreProperties>
</file>